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4"/>
  </p:sldMasterIdLst>
  <p:notesMasterIdLst>
    <p:notesMasterId r:id="rId26"/>
  </p:notesMasterIdLst>
  <p:handoutMasterIdLst>
    <p:handoutMasterId r:id="rId27"/>
  </p:handoutMasterIdLst>
  <p:sldIdLst>
    <p:sldId id="257" r:id="rId5"/>
    <p:sldId id="259" r:id="rId6"/>
    <p:sldId id="258" r:id="rId7"/>
    <p:sldId id="260" r:id="rId8"/>
    <p:sldId id="261" r:id="rId9"/>
    <p:sldId id="262" r:id="rId10"/>
    <p:sldId id="263" r:id="rId11"/>
    <p:sldId id="264" r:id="rId12"/>
    <p:sldId id="277" r:id="rId13"/>
    <p:sldId id="267" r:id="rId14"/>
    <p:sldId id="268" r:id="rId15"/>
    <p:sldId id="269" r:id="rId16"/>
    <p:sldId id="270" r:id="rId17"/>
    <p:sldId id="271" r:id="rId18"/>
    <p:sldId id="272" r:id="rId19"/>
    <p:sldId id="273" r:id="rId20"/>
    <p:sldId id="274" r:id="rId21"/>
    <p:sldId id="278" r:id="rId22"/>
    <p:sldId id="279" r:id="rId23"/>
    <p:sldId id="275" r:id="rId24"/>
    <p:sldId id="276" r:id="rId2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C1159A42-D5CE-4E3C-AAA2-12070F673EA5}" type="datetimeFigureOut">
              <a:rPr lang="en-US" smtClean="0"/>
              <a:t>4/28/2025</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1C03D66D-937B-47DA-A6C6-236F4E5EEBEF}" type="slidenum">
              <a:rPr lang="en-US" smtClean="0"/>
              <a:t>‹#›</a:t>
            </a:fld>
            <a:endParaRPr lang="en-US"/>
          </a:p>
        </p:txBody>
      </p:sp>
    </p:spTree>
    <p:extLst>
      <p:ext uri="{BB962C8B-B14F-4D97-AF65-F5344CB8AC3E}">
        <p14:creationId xmlns:p14="http://schemas.microsoft.com/office/powerpoint/2010/main" val="3241358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957F2C1D-4FBC-488B-B59E-79BC892513D9}" type="datetimeFigureOut">
              <a:rPr lang="en-US" smtClean="0"/>
              <a:t>4/28/2025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69072315-4C11-4112-979A-5C21D49DF93B}" type="slidenum">
              <a:rPr lang="en-US" smtClean="0"/>
              <a:t>‹#›</a:t>
            </a:fld>
            <a:endParaRPr lang="en-US"/>
          </a:p>
        </p:txBody>
      </p:sp>
    </p:spTree>
    <p:extLst>
      <p:ext uri="{BB962C8B-B14F-4D97-AF65-F5344CB8AC3E}">
        <p14:creationId xmlns:p14="http://schemas.microsoft.com/office/powerpoint/2010/main" val="11367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a:t>
            </a:fld>
            <a:endParaRPr lang="en-US"/>
          </a:p>
        </p:txBody>
      </p:sp>
    </p:spTree>
    <p:extLst>
      <p:ext uri="{BB962C8B-B14F-4D97-AF65-F5344CB8AC3E}">
        <p14:creationId xmlns:p14="http://schemas.microsoft.com/office/powerpoint/2010/main" val="1586291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10</a:t>
            </a:fld>
            <a:endParaRPr lang="en-US"/>
          </a:p>
        </p:txBody>
      </p:sp>
    </p:spTree>
    <p:extLst>
      <p:ext uri="{BB962C8B-B14F-4D97-AF65-F5344CB8AC3E}">
        <p14:creationId xmlns:p14="http://schemas.microsoft.com/office/powerpoint/2010/main" val="730501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11</a:t>
            </a:fld>
            <a:endParaRPr lang="en-US"/>
          </a:p>
        </p:txBody>
      </p:sp>
    </p:spTree>
    <p:extLst>
      <p:ext uri="{BB962C8B-B14F-4D97-AF65-F5344CB8AC3E}">
        <p14:creationId xmlns:p14="http://schemas.microsoft.com/office/powerpoint/2010/main" val="771213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12</a:t>
            </a:fld>
            <a:endParaRPr lang="en-US"/>
          </a:p>
        </p:txBody>
      </p:sp>
    </p:spTree>
    <p:extLst>
      <p:ext uri="{BB962C8B-B14F-4D97-AF65-F5344CB8AC3E}">
        <p14:creationId xmlns:p14="http://schemas.microsoft.com/office/powerpoint/2010/main" val="3564858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13</a:t>
            </a:fld>
            <a:endParaRPr lang="en-US"/>
          </a:p>
        </p:txBody>
      </p:sp>
    </p:spTree>
    <p:extLst>
      <p:ext uri="{BB962C8B-B14F-4D97-AF65-F5344CB8AC3E}">
        <p14:creationId xmlns:p14="http://schemas.microsoft.com/office/powerpoint/2010/main" val="14008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14</a:t>
            </a:fld>
            <a:endParaRPr lang="en-US"/>
          </a:p>
        </p:txBody>
      </p:sp>
    </p:spTree>
    <p:extLst>
      <p:ext uri="{BB962C8B-B14F-4D97-AF65-F5344CB8AC3E}">
        <p14:creationId xmlns:p14="http://schemas.microsoft.com/office/powerpoint/2010/main" val="2028116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15</a:t>
            </a:fld>
            <a:endParaRPr lang="en-US"/>
          </a:p>
        </p:txBody>
      </p:sp>
    </p:spTree>
    <p:extLst>
      <p:ext uri="{BB962C8B-B14F-4D97-AF65-F5344CB8AC3E}">
        <p14:creationId xmlns:p14="http://schemas.microsoft.com/office/powerpoint/2010/main" val="2801829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16</a:t>
            </a:fld>
            <a:endParaRPr lang="en-US"/>
          </a:p>
        </p:txBody>
      </p:sp>
    </p:spTree>
    <p:extLst>
      <p:ext uri="{BB962C8B-B14F-4D97-AF65-F5344CB8AC3E}">
        <p14:creationId xmlns:p14="http://schemas.microsoft.com/office/powerpoint/2010/main" val="24296542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17</a:t>
            </a:fld>
            <a:endParaRPr lang="en-US"/>
          </a:p>
        </p:txBody>
      </p:sp>
    </p:spTree>
    <p:extLst>
      <p:ext uri="{BB962C8B-B14F-4D97-AF65-F5344CB8AC3E}">
        <p14:creationId xmlns:p14="http://schemas.microsoft.com/office/powerpoint/2010/main" val="537628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18</a:t>
            </a:fld>
            <a:endParaRPr lang="en-US"/>
          </a:p>
        </p:txBody>
      </p:sp>
    </p:spTree>
    <p:extLst>
      <p:ext uri="{BB962C8B-B14F-4D97-AF65-F5344CB8AC3E}">
        <p14:creationId xmlns:p14="http://schemas.microsoft.com/office/powerpoint/2010/main" val="2769566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19</a:t>
            </a:fld>
            <a:endParaRPr lang="en-US"/>
          </a:p>
        </p:txBody>
      </p:sp>
    </p:spTree>
    <p:extLst>
      <p:ext uri="{BB962C8B-B14F-4D97-AF65-F5344CB8AC3E}">
        <p14:creationId xmlns:p14="http://schemas.microsoft.com/office/powerpoint/2010/main" val="353972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2</a:t>
            </a:fld>
            <a:endParaRPr lang="en-US"/>
          </a:p>
        </p:txBody>
      </p:sp>
    </p:spTree>
    <p:extLst>
      <p:ext uri="{BB962C8B-B14F-4D97-AF65-F5344CB8AC3E}">
        <p14:creationId xmlns:p14="http://schemas.microsoft.com/office/powerpoint/2010/main" val="3634265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20</a:t>
            </a:fld>
            <a:endParaRPr lang="en-US"/>
          </a:p>
        </p:txBody>
      </p:sp>
    </p:spTree>
    <p:extLst>
      <p:ext uri="{BB962C8B-B14F-4D97-AF65-F5344CB8AC3E}">
        <p14:creationId xmlns:p14="http://schemas.microsoft.com/office/powerpoint/2010/main" val="6525378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21</a:t>
            </a:fld>
            <a:endParaRPr lang="en-US"/>
          </a:p>
        </p:txBody>
      </p:sp>
    </p:spTree>
    <p:extLst>
      <p:ext uri="{BB962C8B-B14F-4D97-AF65-F5344CB8AC3E}">
        <p14:creationId xmlns:p14="http://schemas.microsoft.com/office/powerpoint/2010/main" val="3378767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3</a:t>
            </a:fld>
            <a:endParaRPr lang="en-US"/>
          </a:p>
        </p:txBody>
      </p:sp>
    </p:spTree>
    <p:extLst>
      <p:ext uri="{BB962C8B-B14F-4D97-AF65-F5344CB8AC3E}">
        <p14:creationId xmlns:p14="http://schemas.microsoft.com/office/powerpoint/2010/main" val="1148452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4</a:t>
            </a:fld>
            <a:endParaRPr lang="en-US"/>
          </a:p>
        </p:txBody>
      </p:sp>
    </p:spTree>
    <p:extLst>
      <p:ext uri="{BB962C8B-B14F-4D97-AF65-F5344CB8AC3E}">
        <p14:creationId xmlns:p14="http://schemas.microsoft.com/office/powerpoint/2010/main" val="1151704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5</a:t>
            </a:fld>
            <a:endParaRPr lang="en-US"/>
          </a:p>
        </p:txBody>
      </p:sp>
    </p:spTree>
    <p:extLst>
      <p:ext uri="{BB962C8B-B14F-4D97-AF65-F5344CB8AC3E}">
        <p14:creationId xmlns:p14="http://schemas.microsoft.com/office/powerpoint/2010/main" val="1835404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6</a:t>
            </a:fld>
            <a:endParaRPr lang="en-US"/>
          </a:p>
        </p:txBody>
      </p:sp>
    </p:spTree>
    <p:extLst>
      <p:ext uri="{BB962C8B-B14F-4D97-AF65-F5344CB8AC3E}">
        <p14:creationId xmlns:p14="http://schemas.microsoft.com/office/powerpoint/2010/main" val="1960759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7</a:t>
            </a:fld>
            <a:endParaRPr lang="en-US"/>
          </a:p>
        </p:txBody>
      </p:sp>
    </p:spTree>
    <p:extLst>
      <p:ext uri="{BB962C8B-B14F-4D97-AF65-F5344CB8AC3E}">
        <p14:creationId xmlns:p14="http://schemas.microsoft.com/office/powerpoint/2010/main" val="3390820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8</a:t>
            </a:fld>
            <a:endParaRPr lang="en-US"/>
          </a:p>
        </p:txBody>
      </p:sp>
    </p:spTree>
    <p:extLst>
      <p:ext uri="{BB962C8B-B14F-4D97-AF65-F5344CB8AC3E}">
        <p14:creationId xmlns:p14="http://schemas.microsoft.com/office/powerpoint/2010/main" val="1664265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72315-4C11-4112-979A-5C21D49DF93B}" type="slidenum">
              <a:rPr lang="en-US" smtClean="0"/>
              <a:t>9</a:t>
            </a:fld>
            <a:endParaRPr lang="en-US"/>
          </a:p>
        </p:txBody>
      </p:sp>
    </p:spTree>
    <p:extLst>
      <p:ext uri="{BB962C8B-B14F-4D97-AF65-F5344CB8AC3E}">
        <p14:creationId xmlns:p14="http://schemas.microsoft.com/office/powerpoint/2010/main" val="192328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72E7A-7379-B6D0-5D9F-94E496CA3FA2}"/>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7999366-D353-AA79-B8C8-697D6F635FB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33B33EF-D686-790B-8F70-1E3CB2C49EF7}"/>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5" name="Footer Placeholder 4">
            <a:extLst>
              <a:ext uri="{FF2B5EF4-FFF2-40B4-BE49-F238E27FC236}">
                <a16:creationId xmlns:a16="http://schemas.microsoft.com/office/drawing/2014/main" id="{C2D22AE0-FB9C-7128-61A2-652B42D61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D6892-5659-688E-ADE2-DC2469058472}"/>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2618038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8F607-D418-B99A-7EA3-31BA4B516A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FD7509-BE17-CB98-D199-16B9779580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D96D5-7BB6-921F-9D50-70B49031C64F}"/>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5" name="Footer Placeholder 4">
            <a:extLst>
              <a:ext uri="{FF2B5EF4-FFF2-40B4-BE49-F238E27FC236}">
                <a16:creationId xmlns:a16="http://schemas.microsoft.com/office/drawing/2014/main" id="{8BD83C94-DB85-D470-213D-FC5AC90532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E68A7-1703-6D5D-5884-315448AE6FC5}"/>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2419877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A6CA6C-605B-841C-C1E4-F619CA51EFE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B08CF8-7094-9FA9-E454-B2FE92DDEC3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23158-8956-0B14-B3B6-0F4B84179EAA}"/>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5" name="Footer Placeholder 4">
            <a:extLst>
              <a:ext uri="{FF2B5EF4-FFF2-40B4-BE49-F238E27FC236}">
                <a16:creationId xmlns:a16="http://schemas.microsoft.com/office/drawing/2014/main" id="{9FA530BF-3CE1-DCA8-0414-F0201D717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925450-39AB-0072-8FC6-A1B62329075C}"/>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3840600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013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7874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7774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7808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4138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996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2C8E9-D6D4-0692-C148-53D952C1BD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5BCF03-41EF-27BF-D76D-E911FE2302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0AEAA8-A105-4F74-5220-FD0168BC4BB0}"/>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5" name="Footer Placeholder 4">
            <a:extLst>
              <a:ext uri="{FF2B5EF4-FFF2-40B4-BE49-F238E27FC236}">
                <a16:creationId xmlns:a16="http://schemas.microsoft.com/office/drawing/2014/main" id="{510E410D-2E54-7FAE-386C-C21B163363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DF8114-86F2-1C5F-88DC-7F5BDA6D4179}"/>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1293617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14A3-535F-E54F-791C-EB7100348C1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3988EB92-61AE-2B5F-4663-198D06728D8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92B0A9-7E96-20E2-0D3F-BC8B8EBC07D1}"/>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5" name="Footer Placeholder 4">
            <a:extLst>
              <a:ext uri="{FF2B5EF4-FFF2-40B4-BE49-F238E27FC236}">
                <a16:creationId xmlns:a16="http://schemas.microsoft.com/office/drawing/2014/main" id="{A96E4DF0-30CB-1725-CAE9-A6E93BE3A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2F0DE6-AC50-9D70-D76D-0E905301418D}"/>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70551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A0D2-455E-0CC4-CF4F-2EC345340B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7BD6BC-29F0-A9C0-64D7-DF666AD122E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7B6817-9784-3919-8DD9-77B65B63491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20D535-9183-2EC3-FDF5-1A221A3B412A}"/>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6" name="Footer Placeholder 5">
            <a:extLst>
              <a:ext uri="{FF2B5EF4-FFF2-40B4-BE49-F238E27FC236}">
                <a16:creationId xmlns:a16="http://schemas.microsoft.com/office/drawing/2014/main" id="{7EFCBEF7-D1D0-4FD4-5A19-A9A66AFDFB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B4F13-E2B1-FF43-7C58-BC6E547FF306}"/>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61125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DA360-0F16-996B-C9AE-8C15836A1E3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AFE649-E6DC-B6A6-ED0C-1223A84D9BA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EB263B8-E2F4-AB66-F0B7-08023CBC8D8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7FF3EB-BC65-C76D-5D15-AA6B02B260E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5AB2E30-4E81-CB69-322F-D8B2DEAF9041}"/>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955E0E-6C26-C12E-959D-6A2B37B626B5}"/>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8" name="Footer Placeholder 7">
            <a:extLst>
              <a:ext uri="{FF2B5EF4-FFF2-40B4-BE49-F238E27FC236}">
                <a16:creationId xmlns:a16="http://schemas.microsoft.com/office/drawing/2014/main" id="{674F59EA-00C5-9361-77A5-AE9E0457F0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BAECC1-B4A7-843F-8978-7653CBFAA480}"/>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1900271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BC266-649A-24E8-6747-2CAD08732B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573F47-0919-B0BE-FA20-2E75E59E7537}"/>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4" name="Footer Placeholder 3">
            <a:extLst>
              <a:ext uri="{FF2B5EF4-FFF2-40B4-BE49-F238E27FC236}">
                <a16:creationId xmlns:a16="http://schemas.microsoft.com/office/drawing/2014/main" id="{C62830EA-CDDD-719E-0391-17F7806E41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AA3832-20ED-F46B-8E7C-9326B3665AE1}"/>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3424453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DFA079-C58C-0169-3A9A-2ECBE8FFB5EB}"/>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3" name="Footer Placeholder 2">
            <a:extLst>
              <a:ext uri="{FF2B5EF4-FFF2-40B4-BE49-F238E27FC236}">
                <a16:creationId xmlns:a16="http://schemas.microsoft.com/office/drawing/2014/main" id="{0CADB69A-3651-A4C0-26A9-5FBDB07508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23F98B-391B-300C-41A0-FE8292387F28}"/>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24648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5D767-4B2F-B4BD-E446-2D7FC8F51D4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C1403084-130C-61A1-BAF1-04E4641426E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F789F0-6010-CEFF-5AF6-EB601261315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5A23163-7395-5ADE-96E7-BD8D72CF79C0}"/>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6" name="Footer Placeholder 5">
            <a:extLst>
              <a:ext uri="{FF2B5EF4-FFF2-40B4-BE49-F238E27FC236}">
                <a16:creationId xmlns:a16="http://schemas.microsoft.com/office/drawing/2014/main" id="{76E78EB1-D2D7-044E-2787-F7F88E851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B739B0-D61D-4B19-14B7-9A9603BE2198}"/>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215173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58430-DC02-5366-E68C-FA22D0568EB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AF50E9CA-B49F-B286-5DFC-9BB91042242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0159B6D3-5675-BE31-232E-BA89C21F82E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B9C67C4-0EC2-9585-DF14-FEE4DBCB06A4}"/>
              </a:ext>
            </a:extLst>
          </p:cNvPr>
          <p:cNvSpPr>
            <a:spLocks noGrp="1"/>
          </p:cNvSpPr>
          <p:nvPr>
            <p:ph type="dt" sz="half" idx="10"/>
          </p:nvPr>
        </p:nvSpPr>
        <p:spPr/>
        <p:txBody>
          <a:bodyPr/>
          <a:lstStyle/>
          <a:p>
            <a:fld id="{3E4CE4F2-FAD4-4D99-8C5C-F8083E7A8D27}" type="datetimeFigureOut">
              <a:rPr lang="en-US" smtClean="0"/>
              <a:t>4/28/2025</a:t>
            </a:fld>
            <a:endParaRPr lang="en-US"/>
          </a:p>
        </p:txBody>
      </p:sp>
      <p:sp>
        <p:nvSpPr>
          <p:cNvPr id="6" name="Footer Placeholder 5">
            <a:extLst>
              <a:ext uri="{FF2B5EF4-FFF2-40B4-BE49-F238E27FC236}">
                <a16:creationId xmlns:a16="http://schemas.microsoft.com/office/drawing/2014/main" id="{C3CF88E0-2CD0-9D9F-15BC-387DE1C08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F1E121-43E0-1ECC-52A2-4F6FE93F3368}"/>
              </a:ext>
            </a:extLst>
          </p:cNvPr>
          <p:cNvSpPr>
            <a:spLocks noGrp="1"/>
          </p:cNvSpPr>
          <p:nvPr>
            <p:ph type="sldNum" sz="quarter" idx="12"/>
          </p:nvPr>
        </p:nvSpPr>
        <p:spPr/>
        <p:txBody>
          <a:bodyPr/>
          <a:lstStyle/>
          <a:p>
            <a:fld id="{60B0E724-C814-4528-B94D-211A546D9C6A}" type="slidenum">
              <a:rPr lang="en-US" smtClean="0"/>
              <a:t>‹#›</a:t>
            </a:fld>
            <a:endParaRPr lang="en-US"/>
          </a:p>
        </p:txBody>
      </p:sp>
    </p:spTree>
    <p:extLst>
      <p:ext uri="{BB962C8B-B14F-4D97-AF65-F5344CB8AC3E}">
        <p14:creationId xmlns:p14="http://schemas.microsoft.com/office/powerpoint/2010/main" val="247545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9C21C2-C0B4-E574-9487-14DEB35872F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F2186C-218B-4DB4-1A74-0B5D899452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679D9-E139-63C2-FA4C-5FE6E660C45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E4CE4F2-FAD4-4D99-8C5C-F8083E7A8D27}" type="datetimeFigureOut">
              <a:rPr lang="en-US" smtClean="0"/>
              <a:t>4/28/2025</a:t>
            </a:fld>
            <a:endParaRPr lang="en-US"/>
          </a:p>
        </p:txBody>
      </p:sp>
      <p:sp>
        <p:nvSpPr>
          <p:cNvPr id="5" name="Footer Placeholder 4">
            <a:extLst>
              <a:ext uri="{FF2B5EF4-FFF2-40B4-BE49-F238E27FC236}">
                <a16:creationId xmlns:a16="http://schemas.microsoft.com/office/drawing/2014/main" id="{70DA7BD0-93D9-89C3-796C-CAF54771392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F568DF-A21A-65AD-92C9-86F9B5C7BF8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B0E724-C814-4528-B94D-211A546D9C6A}" type="slidenum">
              <a:rPr lang="en-US" smtClean="0"/>
              <a:t>‹#›</a:t>
            </a:fld>
            <a:endParaRPr lang="en-US"/>
          </a:p>
        </p:txBody>
      </p:sp>
      <p:pic>
        <p:nvPicPr>
          <p:cNvPr id="7" name="229C08A0-D8A1-4350-80E6-7CBEBF3229B5" descr="B974B741-627D-4497-9F1F-007DAAC80755">
            <a:extLst>
              <a:ext uri="{FF2B5EF4-FFF2-40B4-BE49-F238E27FC236}">
                <a16:creationId xmlns:a16="http://schemas.microsoft.com/office/drawing/2014/main" id="{848C5B87-6945-9827-0514-5F3BBCD9FB20}"/>
              </a:ext>
            </a:extLst>
          </p:cNvPr>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0" y="0"/>
            <a:ext cx="9188450"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D6294E48-46E3-40E2-A4A0-3C1D7978C8B0}"/>
              </a:ext>
            </a:extLst>
          </p:cNvPr>
          <p:cNvSpPr/>
          <p:nvPr userDrawn="1"/>
        </p:nvSpPr>
        <p:spPr>
          <a:xfrm>
            <a:off x="2286000" y="3075057"/>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1830651496"/>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40" r:id="rId13"/>
    <p:sldLayoutId id="2147483841" r:id="rId14"/>
    <p:sldLayoutId id="2147483842" r:id="rId15"/>
    <p:sldLayoutId id="2147483843" r:id="rId16"/>
    <p:sldLayoutId id="2147483844" r:id="rId1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uact=8&amp;ved=0CAcQjRxqFQoTCKDLztzQlMcCFdF8kgodeBEBUQ&amp;url=https://www.eda.europa.eu/procurement-gateway/information/procurement-training-conferences&amp;ei=OGrDVaDPOtH5yQT4ooSIBQ&amp;bvm=bv.99556055,d.aWw&amp;psig=AFQjCNGKD3stDRz5oI5CimYdYX8wva-uaw&amp;ust=1438956466043330"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95656" y="1676400"/>
            <a:ext cx="9735312" cy="6017032"/>
          </a:xfrm>
          <a:prstGeom prst="rect">
            <a:avLst/>
          </a:prstGeom>
        </p:spPr>
        <p:txBody>
          <a:bodyPr wrap="square">
            <a:spAutoFit/>
          </a:bodyPr>
          <a:lstStyle/>
          <a:p>
            <a:pPr algn="ctr"/>
            <a:br>
              <a:rPr lang="en-US" sz="4400" b="0" dirty="0"/>
            </a:br>
            <a:r>
              <a:rPr lang="en-US" sz="6600" b="1" i="1" u="sng" dirty="0">
                <a:solidFill>
                  <a:schemeClr val="bg2">
                    <a:lumMod val="25000"/>
                  </a:schemeClr>
                </a:solidFill>
                <a:effectLst>
                  <a:outerShdw blurRad="38100" dist="38100" dir="2700000" algn="tl">
                    <a:srgbClr val="000000">
                      <a:alpha val="43137"/>
                    </a:srgbClr>
                  </a:outerShdw>
                </a:effectLst>
              </a:rPr>
              <a:t>Civil Rights Training</a:t>
            </a:r>
          </a:p>
          <a:p>
            <a:pPr algn="ctr"/>
            <a:r>
              <a:rPr lang="en-US" sz="6300" b="1" i="1" dirty="0">
                <a:solidFill>
                  <a:schemeClr val="bg2">
                    <a:lumMod val="25000"/>
                  </a:schemeClr>
                </a:solidFill>
                <a:effectLst>
                  <a:outerShdw blurRad="38100" dist="38100" dir="2700000" algn="tl">
                    <a:srgbClr val="000000">
                      <a:alpha val="43137"/>
                    </a:srgbClr>
                  </a:outerShdw>
                </a:effectLst>
              </a:rPr>
              <a:t>Meals </a:t>
            </a:r>
            <a:r>
              <a:rPr lang="en-US" sz="5000" b="1" i="1" dirty="0">
                <a:solidFill>
                  <a:schemeClr val="bg2">
                    <a:lumMod val="25000"/>
                  </a:schemeClr>
                </a:solidFill>
                <a:effectLst>
                  <a:outerShdw blurRad="38100" dist="38100" dir="2700000" algn="tl">
                    <a:srgbClr val="000000">
                      <a:alpha val="43137"/>
                    </a:srgbClr>
                  </a:outerShdw>
                </a:effectLst>
              </a:rPr>
              <a:t>on</a:t>
            </a:r>
            <a:r>
              <a:rPr lang="en-US" sz="6300" b="1" i="1" dirty="0">
                <a:solidFill>
                  <a:schemeClr val="bg2">
                    <a:lumMod val="25000"/>
                  </a:schemeClr>
                </a:solidFill>
                <a:effectLst>
                  <a:outerShdw blurRad="38100" dist="38100" dir="2700000" algn="tl">
                    <a:srgbClr val="000000">
                      <a:alpha val="43137"/>
                    </a:srgbClr>
                  </a:outerShdw>
                </a:effectLst>
              </a:rPr>
              <a:t> Wheels </a:t>
            </a:r>
            <a:r>
              <a:rPr lang="en-US" sz="5000" b="1" i="1" dirty="0">
                <a:solidFill>
                  <a:schemeClr val="bg2">
                    <a:lumMod val="25000"/>
                  </a:schemeClr>
                </a:solidFill>
                <a:effectLst>
                  <a:outerShdw blurRad="38100" dist="38100" dir="2700000" algn="tl">
                    <a:srgbClr val="000000">
                      <a:alpha val="43137"/>
                    </a:srgbClr>
                  </a:outerShdw>
                </a:effectLst>
              </a:rPr>
              <a:t>of</a:t>
            </a:r>
            <a:r>
              <a:rPr lang="en-US" sz="6300" b="1" i="1" dirty="0">
                <a:solidFill>
                  <a:schemeClr val="bg2">
                    <a:lumMod val="25000"/>
                  </a:schemeClr>
                </a:solidFill>
                <a:effectLst>
                  <a:outerShdw blurRad="38100" dist="38100" dir="2700000" algn="tl">
                    <a:srgbClr val="000000">
                      <a:alpha val="43137"/>
                    </a:srgbClr>
                  </a:outerShdw>
                </a:effectLst>
              </a:rPr>
              <a:t> Odessa </a:t>
            </a:r>
          </a:p>
          <a:p>
            <a:pPr algn="ctr"/>
            <a:r>
              <a:rPr lang="en-US" sz="6600" b="1" i="1" dirty="0">
                <a:solidFill>
                  <a:schemeClr val="bg2">
                    <a:lumMod val="25000"/>
                  </a:schemeClr>
                </a:solidFill>
                <a:effectLst>
                  <a:outerShdw blurRad="38100" dist="38100" dir="2700000" algn="tl">
                    <a:srgbClr val="000000">
                      <a:alpha val="43137"/>
                    </a:srgbClr>
                  </a:outerShdw>
                </a:effectLst>
              </a:rPr>
              <a:t>&amp;</a:t>
            </a:r>
          </a:p>
          <a:p>
            <a:pPr algn="ctr"/>
            <a:r>
              <a:rPr lang="en-US" sz="6600" b="1" i="1" dirty="0">
                <a:solidFill>
                  <a:schemeClr val="bg2">
                    <a:lumMod val="25000"/>
                  </a:schemeClr>
                </a:solidFill>
                <a:effectLst>
                  <a:outerShdw blurRad="38100" dist="38100" dir="2700000" algn="tl">
                    <a:srgbClr val="000000">
                      <a:alpha val="43137"/>
                    </a:srgbClr>
                  </a:outerShdw>
                </a:effectLst>
              </a:rPr>
              <a:t>West Texas Food Bank  </a:t>
            </a:r>
            <a:br>
              <a:rPr lang="en-US" sz="4000" b="0" dirty="0"/>
            </a:br>
            <a:br>
              <a:rPr lang="en-US" sz="4000" b="0" dirty="0"/>
            </a:br>
            <a:r>
              <a:rPr lang="en-US" sz="4000" b="0" dirty="0"/>
              <a:t> </a:t>
            </a:r>
            <a:endParaRPr lang="en-US" sz="4000" b="1" dirty="0">
              <a:solidFill>
                <a:schemeClr val="bg2">
                  <a:lumMod val="25000"/>
                </a:schemeClr>
              </a:solidFill>
              <a:effectLst>
                <a:outerShdw blurRad="38100" dist="38100" dir="2700000" algn="tl">
                  <a:srgbClr val="000000">
                    <a:alpha val="43137"/>
                  </a:srgbClr>
                </a:outerShdw>
              </a:effectLst>
            </a:endParaRPr>
          </a:p>
        </p:txBody>
      </p:sp>
      <p:pic>
        <p:nvPicPr>
          <p:cNvPr id="4" name="Picture 3" descr="A logo with blue and green letters">
            <a:extLst>
              <a:ext uri="{FF2B5EF4-FFF2-40B4-BE49-F238E27FC236}">
                <a16:creationId xmlns:a16="http://schemas.microsoft.com/office/drawing/2014/main" id="{DEACCA63-598C-7969-EB0C-F0F0A841CC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8342"/>
            <a:ext cx="3962400" cy="2417916"/>
          </a:xfrm>
          <a:prstGeom prst="rect">
            <a:avLst/>
          </a:prstGeom>
        </p:spPr>
      </p:pic>
      <p:pic>
        <p:nvPicPr>
          <p:cNvPr id="1028" name="Picture 4" descr="No photo description available.">
            <a:extLst>
              <a:ext uri="{FF2B5EF4-FFF2-40B4-BE49-F238E27FC236}">
                <a16:creationId xmlns:a16="http://schemas.microsoft.com/office/drawing/2014/main" id="{1BADADC5-BD50-54A4-E8D3-5D3E50B8D5D1}"/>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763" r="11111" b="8333"/>
          <a:stretch/>
        </p:blipFill>
        <p:spPr bwMode="auto">
          <a:xfrm>
            <a:off x="4876800" y="24171"/>
            <a:ext cx="2438400" cy="2466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720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2">
                    <a:lumMod val="25000"/>
                  </a:schemeClr>
                </a:solidFill>
                <a:effectLst>
                  <a:outerShdw blurRad="38100" dist="38100" dir="2700000" algn="tl">
                    <a:srgbClr val="000000">
                      <a:alpha val="43137"/>
                    </a:srgbClr>
                  </a:outerShdw>
                </a:effectLst>
              </a:rPr>
              <a:t>“And Justice for All” Poster</a:t>
            </a:r>
          </a:p>
        </p:txBody>
      </p:sp>
      <p:sp>
        <p:nvSpPr>
          <p:cNvPr id="3" name="Content Placeholder 2"/>
          <p:cNvSpPr>
            <a:spLocks noGrp="1"/>
          </p:cNvSpPr>
          <p:nvPr>
            <p:ph idx="1"/>
          </p:nvPr>
        </p:nvSpPr>
        <p:spPr/>
        <p:txBody>
          <a:bodyPr/>
          <a:lstStyle/>
          <a:p>
            <a:pPr>
              <a:defRPr/>
            </a:pPr>
            <a:r>
              <a:rPr lang="en-US" b="1" dirty="0"/>
              <a:t>Ensure a current copy is posted in your facility at the client point of service</a:t>
            </a:r>
          </a:p>
          <a:p>
            <a:pPr lvl="1">
              <a:defRPr/>
            </a:pPr>
            <a:r>
              <a:rPr lang="en-US" sz="2400" i="1" dirty="0"/>
              <a:t>For example, where the eligibility forms are completed or where the food/meals are being distributed/served</a:t>
            </a:r>
          </a:p>
          <a:p>
            <a:pPr marL="0" indent="0">
              <a:buNone/>
            </a:pPr>
            <a:endParaRPr lang="en-US" dirty="0"/>
          </a:p>
        </p:txBody>
      </p:sp>
      <p:pic>
        <p:nvPicPr>
          <p:cNvPr id="3074" name="Picture 2" descr="C:\Users\hgutierrez\AppData\Local\Microsoft\Windows\Temporary Internet Files\Content.IE5\VLLUVYAD\MC9000344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4191000"/>
            <a:ext cx="1964562" cy="243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111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2">
                    <a:lumMod val="25000"/>
                  </a:schemeClr>
                </a:solidFill>
                <a:effectLst>
                  <a:outerShdw blurRad="38100" dist="38100" dir="2700000" algn="tl">
                    <a:srgbClr val="000000">
                      <a:alpha val="43137"/>
                    </a:srgbClr>
                  </a:outerShdw>
                </a:effectLst>
              </a:rPr>
              <a:t>Program Availability Notification</a:t>
            </a:r>
          </a:p>
        </p:txBody>
      </p:sp>
      <p:sp>
        <p:nvSpPr>
          <p:cNvPr id="3" name="Content Placeholder 2"/>
          <p:cNvSpPr>
            <a:spLocks noGrp="1"/>
          </p:cNvSpPr>
          <p:nvPr>
            <p:ph idx="1"/>
          </p:nvPr>
        </p:nvSpPr>
        <p:spPr/>
        <p:txBody>
          <a:bodyPr/>
          <a:lstStyle/>
          <a:p>
            <a:pPr>
              <a:defRPr/>
            </a:pPr>
            <a:r>
              <a:rPr lang="en-US" i="1" dirty="0"/>
              <a:t>Sign outside pantry listing regular hours of operation</a:t>
            </a:r>
          </a:p>
          <a:p>
            <a:pPr>
              <a:defRPr/>
            </a:pPr>
            <a:r>
              <a:rPr lang="en-US" i="1" dirty="0"/>
              <a:t>Sign outside soup kitchen listing regular serving hours </a:t>
            </a:r>
          </a:p>
          <a:p>
            <a:pPr>
              <a:defRPr/>
            </a:pPr>
            <a:r>
              <a:rPr lang="en-US" i="1" dirty="0"/>
              <a:t>Press Releases/Newspaper                                              Ads/Signs for household distributions </a:t>
            </a:r>
          </a:p>
          <a:p>
            <a:pPr marL="0" indent="0">
              <a:buNone/>
            </a:pPr>
            <a:endParaRPr lang="en-US" dirty="0"/>
          </a:p>
        </p:txBody>
      </p:sp>
      <p:pic>
        <p:nvPicPr>
          <p:cNvPr id="4098" name="Picture 2" descr="C:\Users\hgutierrez\AppData\Local\Microsoft\Windows\Temporary Internet Files\Content.IE5\7EQVDBD3\MP90044217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1910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808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228600"/>
            <a:ext cx="7773338" cy="1596177"/>
          </a:xfrm>
        </p:spPr>
        <p:txBody>
          <a:bodyPr/>
          <a:lstStyle/>
          <a:p>
            <a:r>
              <a:rPr lang="en-US" b="1" dirty="0">
                <a:solidFill>
                  <a:schemeClr val="bg2">
                    <a:lumMod val="25000"/>
                  </a:schemeClr>
                </a:solidFill>
                <a:effectLst>
                  <a:outerShdw blurRad="38100" dist="38100" dir="2700000" algn="tl">
                    <a:srgbClr val="000000">
                      <a:alpha val="43137"/>
                    </a:srgbClr>
                  </a:outerShdw>
                </a:effectLst>
              </a:rPr>
              <a:t>Nondiscrimination Statement</a:t>
            </a:r>
          </a:p>
        </p:txBody>
      </p:sp>
      <p:sp>
        <p:nvSpPr>
          <p:cNvPr id="3" name="Content Placeholder 2"/>
          <p:cNvSpPr>
            <a:spLocks noGrp="1"/>
          </p:cNvSpPr>
          <p:nvPr>
            <p:ph idx="1"/>
          </p:nvPr>
        </p:nvSpPr>
        <p:spPr>
          <a:xfrm>
            <a:off x="457201" y="1600200"/>
            <a:ext cx="8229600" cy="4983163"/>
          </a:xfrm>
        </p:spPr>
        <p:txBody>
          <a:bodyPr>
            <a:normAutofit/>
          </a:bodyPr>
          <a:lstStyle/>
          <a:p>
            <a:r>
              <a:rPr lang="en-US" dirty="0"/>
              <a:t>A</a:t>
            </a:r>
            <a:r>
              <a:rPr lang="en-US" sz="2000" dirty="0"/>
              <a:t>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sex, disability, age, or reprisal or retaliation for prior civil rights activity in any program or activity conducted or funded by USDA. Persons with disabilities who require alternative means of communication for program information (e.g. Braille, large print, audiotape, American Sign Language, etc.), should contact the Agency (State or local) where they applied for benefits. Individuals who are deaf, hard of hearing or have speech disabilities may contact USDA through the Federal Relay Service at (800) 877- 8339. Additionally, program information may be made available in languages other than English. </a:t>
            </a:r>
          </a:p>
        </p:txBody>
      </p:sp>
    </p:spTree>
    <p:extLst>
      <p:ext uri="{BB962C8B-B14F-4D97-AF65-F5344CB8AC3E}">
        <p14:creationId xmlns:p14="http://schemas.microsoft.com/office/powerpoint/2010/main" val="2824526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0" y="1066800"/>
            <a:ext cx="8686800" cy="5262979"/>
          </a:xfrm>
          <a:prstGeom prst="rect">
            <a:avLst/>
          </a:prstGeom>
        </p:spPr>
        <p:txBody>
          <a:bodyPr wrap="square">
            <a:spAutoFit/>
          </a:bodyPr>
          <a:lstStyle/>
          <a:p>
            <a:pPr>
              <a:defRPr/>
            </a:pPr>
            <a:endParaRPr lang="en-GB" sz="2400" dirty="0"/>
          </a:p>
          <a:p>
            <a:r>
              <a:rPr lang="en-US" sz="2400" dirty="0"/>
              <a:t>To file a program complaint of discrimination, complete the USDA Program Discrimination Complaint Form, (AD-3027) found online at: http://www.ascr.usda.gov/complaint_filing_cust.html, and at any USDA office, or write a letter addressed to USDA and provide in the letter all of the information requested in the form. To request a copy of the complaint form, call (866) 632-9992. Submit your completed form or letter to USDA by: (1) mail: U.S. Department of Agriculture Office of the Assistant Secretary for Civil Rights 1400 Independence Avenue, SW Washington, D.C. 20250-9410; (2) fax: (202) 690-7442; or (3) email: program.intake@usda.gov. </a:t>
            </a:r>
          </a:p>
          <a:p>
            <a:endParaRPr lang="en-US" sz="2400" dirty="0"/>
          </a:p>
          <a:p>
            <a:endParaRPr lang="en-US" sz="2400" dirty="0"/>
          </a:p>
          <a:p>
            <a:r>
              <a:rPr lang="en-US" sz="2400" dirty="0"/>
              <a:t>This institution is an equal opportunity provider.</a:t>
            </a:r>
          </a:p>
        </p:txBody>
      </p:sp>
      <p:sp>
        <p:nvSpPr>
          <p:cNvPr id="3" name="Title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solidFill>
                  <a:schemeClr val="bg2">
                    <a:lumMod val="25000"/>
                  </a:schemeClr>
                </a:solidFill>
                <a:effectLst>
                  <a:outerShdw blurRad="38100" dist="38100" dir="2700000" algn="tl">
                    <a:srgbClr val="000000">
                      <a:alpha val="43137"/>
                    </a:srgbClr>
                  </a:outerShdw>
                </a:effectLst>
              </a:rPr>
              <a:t>Nondiscrimination Statement </a:t>
            </a:r>
            <a:r>
              <a:rPr lang="en-US" b="1" dirty="0" err="1">
                <a:solidFill>
                  <a:schemeClr val="bg2">
                    <a:lumMod val="25000"/>
                  </a:schemeClr>
                </a:solidFill>
                <a:effectLst>
                  <a:outerShdw blurRad="38100" dist="38100" dir="2700000" algn="tl">
                    <a:srgbClr val="000000">
                      <a:alpha val="43137"/>
                    </a:srgbClr>
                  </a:outerShdw>
                </a:effectLst>
              </a:rPr>
              <a:t>cont</a:t>
            </a:r>
            <a:endParaRPr lang="en-US" b="1" dirty="0">
              <a:solidFill>
                <a:schemeClr val="bg2">
                  <a:lumMod val="2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3180407"/>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2">
                    <a:lumMod val="25000"/>
                  </a:schemeClr>
                </a:solidFill>
                <a:effectLst>
                  <a:outerShdw blurRad="38100" dist="38100" dir="2700000" algn="tl">
                    <a:srgbClr val="000000">
                      <a:alpha val="43137"/>
                    </a:srgbClr>
                  </a:outerShdw>
                </a:effectLst>
              </a:rPr>
              <a:t>Complaints &amp; Complaint Processing Procedures</a:t>
            </a:r>
          </a:p>
        </p:txBody>
      </p:sp>
      <p:sp>
        <p:nvSpPr>
          <p:cNvPr id="3" name="Content Placeholder 2"/>
          <p:cNvSpPr>
            <a:spLocks noGrp="1"/>
          </p:cNvSpPr>
          <p:nvPr>
            <p:ph idx="1"/>
          </p:nvPr>
        </p:nvSpPr>
        <p:spPr/>
        <p:txBody>
          <a:bodyPr/>
          <a:lstStyle/>
          <a:p>
            <a:pPr>
              <a:defRPr/>
            </a:pPr>
            <a:r>
              <a:rPr lang="en-US" b="1" dirty="0"/>
              <a:t>Recognition of a civil rights complaint</a:t>
            </a:r>
          </a:p>
          <a:p>
            <a:pPr>
              <a:defRPr/>
            </a:pPr>
            <a:r>
              <a:rPr lang="en-US" b="1" dirty="0"/>
              <a:t>Procedures for handling a civil rights complaint</a:t>
            </a:r>
          </a:p>
          <a:p>
            <a:pPr lvl="1">
              <a:defRPr/>
            </a:pPr>
            <a:r>
              <a:rPr lang="en-US" i="1" dirty="0"/>
              <a:t>How to take it</a:t>
            </a:r>
          </a:p>
          <a:p>
            <a:pPr>
              <a:defRPr/>
            </a:pPr>
            <a:r>
              <a:rPr lang="en-US" b="1" dirty="0"/>
              <a:t>Processing the civil rights complaint</a:t>
            </a:r>
          </a:p>
          <a:p>
            <a:pPr lvl="1">
              <a:defRPr/>
            </a:pPr>
            <a:r>
              <a:rPr lang="en-US" i="1" dirty="0"/>
              <a:t>We’ve got it – Now what?</a:t>
            </a:r>
          </a:p>
          <a:p>
            <a:pPr>
              <a:defRPr/>
            </a:pPr>
            <a:r>
              <a:rPr lang="en-US" b="1" dirty="0"/>
              <a:t>Recognition of a </a:t>
            </a:r>
            <a:r>
              <a:rPr lang="en-US" b="1" u="sng" dirty="0"/>
              <a:t>PROGRAM</a:t>
            </a:r>
            <a:r>
              <a:rPr lang="en-US" b="1" dirty="0"/>
              <a:t> complaint</a:t>
            </a:r>
          </a:p>
          <a:p>
            <a:pPr marL="0" indent="0">
              <a:buNone/>
            </a:pPr>
            <a:endParaRPr lang="en-US" dirty="0"/>
          </a:p>
        </p:txBody>
      </p:sp>
      <p:pic>
        <p:nvPicPr>
          <p:cNvPr id="5123" name="Picture 3" descr="C:\Users\hgutierrez\AppData\Local\Microsoft\Windows\Temporary Internet Files\Content.IE5\VLLUVYAD\MC90038922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64092">
            <a:off x="6733576" y="4166776"/>
            <a:ext cx="1699921" cy="2458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393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2">
                    <a:lumMod val="25000"/>
                  </a:schemeClr>
                </a:solidFill>
                <a:effectLst>
                  <a:outerShdw blurRad="38100" dist="38100" dir="2700000" algn="tl">
                    <a:srgbClr val="000000">
                      <a:alpha val="43137"/>
                    </a:srgbClr>
                  </a:outerShdw>
                </a:effectLst>
              </a:rPr>
              <a:t>Recognizing a </a:t>
            </a:r>
            <a:r>
              <a:rPr lang="en-US" sz="3600" b="1" u="sng" dirty="0">
                <a:solidFill>
                  <a:schemeClr val="bg2">
                    <a:lumMod val="25000"/>
                  </a:schemeClr>
                </a:solidFill>
                <a:effectLst>
                  <a:outerShdw blurRad="38100" dist="38100" dir="2700000" algn="tl">
                    <a:srgbClr val="000000">
                      <a:alpha val="43137"/>
                    </a:srgbClr>
                  </a:outerShdw>
                </a:effectLst>
              </a:rPr>
              <a:t>Civil Rights</a:t>
            </a:r>
            <a:r>
              <a:rPr lang="en-US" sz="3600" b="1" dirty="0">
                <a:solidFill>
                  <a:schemeClr val="bg2">
                    <a:lumMod val="25000"/>
                  </a:schemeClr>
                </a:solidFill>
                <a:effectLst>
                  <a:outerShdw blurRad="38100" dist="38100" dir="2700000" algn="tl">
                    <a:srgbClr val="000000">
                      <a:alpha val="43137"/>
                    </a:srgbClr>
                  </a:outerShdw>
                </a:effectLst>
              </a:rPr>
              <a:t> Discrimination Complaint</a:t>
            </a:r>
          </a:p>
        </p:txBody>
      </p:sp>
      <p:sp>
        <p:nvSpPr>
          <p:cNvPr id="3" name="Content Placeholder 2"/>
          <p:cNvSpPr>
            <a:spLocks noGrp="1"/>
          </p:cNvSpPr>
          <p:nvPr>
            <p:ph idx="1"/>
          </p:nvPr>
        </p:nvSpPr>
        <p:spPr/>
        <p:txBody>
          <a:bodyPr>
            <a:normAutofit/>
          </a:bodyPr>
          <a:lstStyle/>
          <a:p>
            <a:pPr>
              <a:defRPr/>
            </a:pPr>
            <a:r>
              <a:rPr lang="en-US" sz="2800" dirty="0"/>
              <a:t>Can be verbal or written</a:t>
            </a:r>
          </a:p>
          <a:p>
            <a:pPr>
              <a:defRPr/>
            </a:pPr>
            <a:r>
              <a:rPr lang="en-US" sz="2800" dirty="0"/>
              <a:t>Must be discrimination based on one or more of the 6 protected classes</a:t>
            </a:r>
          </a:p>
          <a:p>
            <a:pPr>
              <a:defRPr/>
            </a:pPr>
            <a:r>
              <a:rPr lang="en-US" sz="2800" dirty="0"/>
              <a:t>Can be made to any staff member at the sub-distributor/agency, the Recipient Agency/Food Bank, the Texas Department of Agriculture, or USDA</a:t>
            </a:r>
          </a:p>
          <a:p>
            <a:pPr>
              <a:defRPr/>
            </a:pPr>
            <a:r>
              <a:rPr lang="en-US" sz="2800" dirty="0"/>
              <a:t>Specific complaint process and procedure</a:t>
            </a:r>
          </a:p>
          <a:p>
            <a:pPr marL="0" indent="0">
              <a:buNone/>
            </a:pPr>
            <a:endParaRPr lang="en-US" dirty="0"/>
          </a:p>
        </p:txBody>
      </p:sp>
    </p:spTree>
    <p:extLst>
      <p:ext uri="{BB962C8B-B14F-4D97-AF65-F5344CB8AC3E}">
        <p14:creationId xmlns:p14="http://schemas.microsoft.com/office/powerpoint/2010/main" val="283491997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bg2">
                    <a:lumMod val="25000"/>
                  </a:schemeClr>
                </a:solidFill>
                <a:effectLst>
                  <a:outerShdw blurRad="38100" dist="38100" dir="2700000" algn="tl">
                    <a:srgbClr val="000000">
                      <a:alpha val="43137"/>
                    </a:srgbClr>
                  </a:outerShdw>
                </a:effectLst>
              </a:rPr>
              <a:t>Procedures for Handling a Civil Rights Complaint</a:t>
            </a:r>
          </a:p>
        </p:txBody>
      </p:sp>
      <p:sp>
        <p:nvSpPr>
          <p:cNvPr id="3" name="Content Placeholder 2"/>
          <p:cNvSpPr>
            <a:spLocks noGrp="1"/>
          </p:cNvSpPr>
          <p:nvPr>
            <p:ph idx="1"/>
          </p:nvPr>
        </p:nvSpPr>
        <p:spPr/>
        <p:txBody>
          <a:bodyPr>
            <a:normAutofit/>
          </a:bodyPr>
          <a:lstStyle/>
          <a:p>
            <a:pPr>
              <a:defRPr/>
            </a:pPr>
            <a:r>
              <a:rPr lang="en-US" dirty="0"/>
              <a:t>Listen to the person making the complaint</a:t>
            </a:r>
          </a:p>
          <a:p>
            <a:pPr>
              <a:defRPr/>
            </a:pPr>
            <a:r>
              <a:rPr lang="en-US" dirty="0"/>
              <a:t>Practice good customer service</a:t>
            </a:r>
          </a:p>
          <a:p>
            <a:pPr>
              <a:defRPr/>
            </a:pPr>
            <a:r>
              <a:rPr lang="en-US" dirty="0"/>
              <a:t>Write it down using an established form (see sample complaint form)</a:t>
            </a:r>
          </a:p>
          <a:p>
            <a:pPr>
              <a:defRPr/>
            </a:pPr>
            <a:r>
              <a:rPr lang="en-US" dirty="0"/>
              <a:t>Immediately move                                                       complaint up to person                                                                   in charge AND SEND TO </a:t>
            </a:r>
            <a:r>
              <a:rPr lang="en-US" dirty="0" err="1"/>
              <a:t>u.s.d.a</a:t>
            </a:r>
            <a:r>
              <a:rPr lang="en-US" dirty="0"/>
              <a:t>. </a:t>
            </a:r>
          </a:p>
          <a:p>
            <a:pPr marL="0" indent="0">
              <a:buNone/>
            </a:pPr>
            <a:endParaRPr lang="en-US" dirty="0"/>
          </a:p>
        </p:txBody>
      </p:sp>
      <p:pic>
        <p:nvPicPr>
          <p:cNvPr id="6148" name="Picture 4" descr="C:\Users\hgutierrez\AppData\Local\Microsoft\Windows\Temporary Internet Files\Content.IE5\8X66UQPG\MC90005668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3581400"/>
            <a:ext cx="2625852" cy="2479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590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Processing the Civil Rights Complaint</a:t>
            </a:r>
          </a:p>
        </p:txBody>
      </p:sp>
      <p:sp>
        <p:nvSpPr>
          <p:cNvPr id="3" name="Content Placeholder 2"/>
          <p:cNvSpPr>
            <a:spLocks noGrp="1"/>
          </p:cNvSpPr>
          <p:nvPr>
            <p:ph idx="1"/>
          </p:nvPr>
        </p:nvSpPr>
        <p:spPr>
          <a:effectLst>
            <a:outerShdw blurRad="50800" dist="38100" dir="2700000" algn="tl" rotWithShape="0">
              <a:prstClr val="black">
                <a:alpha val="40000"/>
              </a:prstClr>
            </a:outerShdw>
          </a:effectLst>
        </p:spPr>
        <p:txBody>
          <a:bodyPr/>
          <a:lstStyle/>
          <a:p>
            <a:pPr>
              <a:lnSpc>
                <a:spcPct val="90000"/>
              </a:lnSpc>
              <a:defRPr/>
            </a:pPr>
            <a:r>
              <a:rPr lang="en-US" dirty="0"/>
              <a:t>Immediately forward complaint by notifying THE U.S.D.A.</a:t>
            </a:r>
            <a:endParaRPr lang="en-US" sz="2800" i="1" dirty="0"/>
          </a:p>
          <a:p>
            <a:pPr lvl="1">
              <a:lnSpc>
                <a:spcPct val="90000"/>
              </a:lnSpc>
              <a:defRPr/>
            </a:pPr>
            <a:r>
              <a:rPr lang="en-US" i="1" dirty="0"/>
              <a:t>A COPY WILL BE SENT TO THE TEXAS DEPT. OF AGRICULTURE</a:t>
            </a:r>
          </a:p>
          <a:p>
            <a:pPr lvl="1">
              <a:lnSpc>
                <a:spcPct val="90000"/>
              </a:lnSpc>
              <a:defRPr/>
            </a:pPr>
            <a:r>
              <a:rPr lang="en-US" i="1" dirty="0"/>
              <a:t>WE ASK YOU TO NOTIFY THE WT FOOD BANK AS A COURTESY.</a:t>
            </a:r>
          </a:p>
          <a:p>
            <a:pPr>
              <a:lnSpc>
                <a:spcPct val="90000"/>
              </a:lnSpc>
              <a:buNone/>
              <a:defRPr/>
            </a:pPr>
            <a:endParaRPr lang="en-US" dirty="0"/>
          </a:p>
          <a:p>
            <a:pPr>
              <a:lnSpc>
                <a:spcPct val="90000"/>
              </a:lnSpc>
              <a:defRPr/>
            </a:pPr>
            <a:r>
              <a:rPr lang="en-US" b="1" u="sng" dirty="0"/>
              <a:t>Complaint investigation and resolution will be determined by the USDA</a:t>
            </a:r>
          </a:p>
          <a:p>
            <a:pPr marL="0" indent="0">
              <a:buNone/>
            </a:pPr>
            <a:endParaRPr lang="en-US" dirty="0"/>
          </a:p>
        </p:txBody>
      </p:sp>
    </p:spTree>
    <p:extLst>
      <p:ext uri="{BB962C8B-B14F-4D97-AF65-F5344CB8AC3E}">
        <p14:creationId xmlns:p14="http://schemas.microsoft.com/office/powerpoint/2010/main" val="2641588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81000" y="457200"/>
            <a:ext cx="8610600" cy="4093428"/>
          </a:xfrm>
          <a:prstGeom prst="rect">
            <a:avLst/>
          </a:prstGeom>
        </p:spPr>
        <p:txBody>
          <a:bodyPr wrap="square">
            <a:spAutoFit/>
          </a:bodyPr>
          <a:lstStyle/>
          <a:p>
            <a:pPr algn="ctr"/>
            <a:r>
              <a:rPr lang="en-US" sz="4400" b="1" dirty="0">
                <a:solidFill>
                  <a:schemeClr val="bg2">
                    <a:lumMod val="25000"/>
                  </a:schemeClr>
                </a:solidFill>
              </a:rPr>
              <a:t>Formalize Your Civil Rights</a:t>
            </a:r>
          </a:p>
          <a:p>
            <a:pPr algn="ctr"/>
            <a:r>
              <a:rPr lang="en-US" sz="4400" b="1" dirty="0">
                <a:solidFill>
                  <a:schemeClr val="bg2">
                    <a:lumMod val="25000"/>
                  </a:schemeClr>
                </a:solidFill>
              </a:rPr>
              <a:t>Complaint Process and Train</a:t>
            </a:r>
          </a:p>
          <a:p>
            <a:pPr algn="ctr"/>
            <a:endParaRPr lang="en-US" sz="4400" b="1" dirty="0">
              <a:solidFill>
                <a:schemeClr val="bg2">
                  <a:lumMod val="25000"/>
                </a:schemeClr>
              </a:solidFill>
            </a:endParaRPr>
          </a:p>
          <a:p>
            <a:pPr marL="285750" indent="-285750">
              <a:buFont typeface="Arial" panose="020B0604020202020204" pitchFamily="34" charset="0"/>
              <a:buChar char="•"/>
            </a:pPr>
            <a:r>
              <a:rPr lang="en-US" sz="3200" i="1" dirty="0"/>
              <a:t>Write down your agency’s civil rights</a:t>
            </a:r>
          </a:p>
          <a:p>
            <a:r>
              <a:rPr lang="en-US" sz="3200" i="1" dirty="0"/>
              <a:t>    complaint process</a:t>
            </a:r>
          </a:p>
          <a:p>
            <a:endParaRPr lang="en-US" sz="3200" dirty="0"/>
          </a:p>
          <a:p>
            <a:pPr marL="285750" indent="-285750">
              <a:buFont typeface="Arial" panose="020B0604020202020204" pitchFamily="34" charset="0"/>
              <a:buChar char="•"/>
            </a:pPr>
            <a:r>
              <a:rPr lang="en-US" sz="3200" i="1" dirty="0"/>
              <a:t>Train your volunteers and staff</a:t>
            </a:r>
          </a:p>
        </p:txBody>
      </p:sp>
      <p:sp>
        <p:nvSpPr>
          <p:cNvPr id="3" name="AutoShape 2" descr="data:image/jpeg;base64,/9j/4AAQSkZJRgABAQAAAQABAAD/2wCEAAkGBxQTEhQUEBQVFhUXFRUVGRYUFBQVFBYWFhUYFxcYFxYYHCggGBolHBUVITEhJSkrLi4uGB8zODMsNygtLisBCgoKDg0OGxAQGzckICYsLTgwNC8sLDQvLDc3LCwsLywyLCwyLCw0LCwsNCwsNCwsLCwsLC0sLCwsLSwsLCwsLP/AABEIALoBDgMBIgACEQEDEQH/xAAcAAABBAMBAAAAAAAAAAAAAAAABAUGBwECAwj/xABHEAACAQIDBAcFBQQIBAcAAAABAgADEQQSIQUGMUEiUWFxgZGhBxMyscEjUmKC0RRCcvAVM5KissLS8RZTc7MkNENjg5Ph/8QAGgEBAAMBAQEAAAAAAAAAAAAAAAIDBAUBBv/EACkRAAICAQQBAwMFAQAAAAAAAAABAgMRBBIhMUETIvAyUXEUYZGh0YH/2gAMAwEAAhEDEQA/ALxhCEAIQhACEIQAhCEAIQhACEIQAhCEAIQhACEIQAhCEAIQhACEIQAhCEAIQhACEIQAhCEAIQhACEIQAhCEAIQhACEIQAhCEAIQhACEIQAhCEAIQhACEIQAhMEzm2JQcXUfmEA6wiVto0h++PC5+U5NtenyJPcD9YAvhGtttryVvGw+s1p7ZzMoCcSB8XWbdUAdoQhACEIQAhCEAIQhACEI0YzebC0zZqy36lu3qoIkowlL6Vki5KPbHeaVayqLuwUdbEAeZkb2lvph1os9Fs7cAtmGp5m44SsNq70PULGr02IsCSbJrfoqCB2TTVpJS5lwU2aiMeFyXOu2sOTb39K/8a/rFqOCLggjrBuJ5ubaZvxjtsPeqtQYGm5A5rxU94l0tCse1lcdU88ov2EYt1d5aeMTTo1AOkn1XrHyj7MEouLwzXGSksoIQhInoQmlSoFF2IA6yQPnClWVvhYHuIPynuH2Mm8IQngCEIQAkexm16gdlUgAMQNOo25yQyF4pru5/E3zMAVNtOqf3z4AD5CcmxTni7f2jE15m8A3LX4zM0vM3gG15m841KoW1+B0vyB5X6rze8A3vO2C/rE/iX5xPeKNm/1qfxQCWQifaGNSjTapUNlUXP0A7SdJTm8++tStfpMovpTU2QL+I8WbhISmomnT6WV3PSLrBhPOuzt46tJw1OoynsPzHPxl3bn7eGMw4qHRwcrgcLgXuOwg/OeQs3E9RpHUsp5Q+QhCWGMIQhAKo3u33eogRB7tSLsFa5YH4QWsNLa+MgOL2y7AAtot7Dqubmb7eqdM24cu7lGBzO4lGCxFHLe6Ty2SetXIoUx1gue9ibegWMNetHFamfD0j1BkPerG3plPjGmsJJyPNpp7ydqVSJpvTkT0lW6+2GoVkqIdQeHWOYPYRLnxW+GFQAlySQDZQSRcX1PC88/YZ7a9QvFG0NpPouY2GuW+gPC9uuwErnRCx5kWRtlBcF9bP3vwlU5Vq5SeTjL68PWb72bfGEo59C7aIDwvzJ7B9RPO9LHm8dtqbcd8PTDsWy5gLngCV0HnK1o69ya6JfqJ7Wn2LNs7yvVN3JZrm7FjwNrALwUDXh1xDgtvVKbBkdlI5qSDI7Wr9Ir2XmabTVu4wjPt5yy/NxN8/wBq+yrWFW3RbgHtxFuTfOTSeadi41qbq6kgqQQRyIOkujcfe4YvNSq2FZLm/AOoNr25HhfvnO1NGPfHo3U259rJdIttnfmhQJChqliVzLYJccQGPEi44dcz7RdrHD4Nsps1Q5L8LAi7egt4yhMZjyTxnum08ZR3zI33Si9sS9dk+0HDVWCvemTwLWK+Y4eURu9yT1kmUnQxRvLE3O2qaiGmxuVFx3cx8vONRp4xW6Apuk3iRJ7zN5zvMgzCajpeZvOYM2BgGzC+h4RBUrGj8WtL7x40/wCLrT8XLnpqF15o4nh6mbB4s2Ob16fef8JkH2njzg2VU1ptqqEfAB8Sq1/h1Fhy7rASrdDHLVrU2Q3HSPaOgdDPFJN4LJUyjFT8Mz7XcYUwtNRoGck/lU6et/CUZUxWYmxnorf7YBxmFZE/rFOdBwzEAgrftBPjaeeMXgjRZlcEMCQVIIYHqIPCU2rnJ1NFPNW1eDFDjLo9jlNvdVyeBZAO8Br/ADEq3dbYlXFOFpISb8eQHWx5Ceg93djrhaCUV1tqx+8x4n6dwE9rXOSOtsUYbPLHOEIS85AQhCAeaGPvaSsOKgI3XdRYHxAB77xprU4vqK+Hc3HEWKtoGHUR6gzvRwv7Rf3CuWAuUClmUdfRGo7Z3cPGTl5XQi2NjQGai+ivqpPAPwF+xhYeCzpjMMQSCIixGEfNbKb3taxv5Sb7u7oY3FU+nTKgA2qVr0724Dhdu+3jEvasy4EXueEQdqc2RdZJNrbl42kdcPVPbTU1F80vI++zmRvtRkI4h+i39k6+k9jHd0zyTx2K8PT+nj2Ro2nUzuSvavG3KwPja8sjcbdJsWyu6stDW7sLZwRbKgPziHer2fYigzFKbVaXJ6a5jbqZR0l+XbK/UjnZnks2yxu8Ff0W6Y1Oo8Lx1okulRB+7ZvMWa3iqnzmtDY9d3CU6NQte1gjE+VtJbW4Xs8NM++xqjgwWidfiBBZ+V7E2HK9+Np7OaqWZHkIubwilatNrgnSwseo9s70xLO3r9l9VWL4Me9p6kIWAqL2a6OO29+znIV/wpjS+QYasDf/AJbDzY6W8YhKM1lMSi48NCbCU72HWR8/5EkHs/xTf0lRKcDVK6c1K2PoTG3G7HxVP7IYeuXOhPuqluo5bDpd40105GWT7M9ynoEYjErkcDoUz8SlhYs3VoSLdshdJRg8kq05S4HP2u7NatgCyC5psHI/DYg+pHrPPjKQ97cRrPW9WmGBVgCCCCDqCDoQR1Snt8PZhVVmqYO1SmdchYLUTsuxAcDrvfsPGZtLctuxl19bzuRWdESZ7hIffO3IJb5fz4Rr2duji3b+ryqurMzIAAOPO58JO9kbOWgmVePM9Z/SW6majBryyuiLbyOV5sDOIM2BnLNx2BmwM5AzcGAdAYNNQZkwBo27s1a9Mq3eGHFT1iQajtDEbPrA5ijDg41Rh2308DLMqLOmxtk0q9Rkr01dDTbosO1dQeIOvESEoZ5Nen1Tq9r5iNOy/am5AFWijH7yMV9CDrIxvRt98S2euBYcFVVFh1XIJPjJBvjuNhMEgr4cOrM+TIWBQAqSTwv+6OJ5yv8Aa9TS0om5dM6+mjTt9SuOB+2Vv9icOqrTZcoN8nu6QFuroqD6y4t1N4ExtAVU0N8rrf4WH0NwZ5kVtT2WB7iNPrLL9iu0yuKqUSejUpk2/Emo9C8lXJp4M+spjKDklhl0whCaDihCEIBTe8O9GIqgK7KLADo01sSOJs1zr3zhsLebFBHK1iEHRsqUhduJ4JoACPOM+031MxsXTDk/eqOfRV+hn0G2K9uFj8HJy85y/wCRRjN4MQHz/tFcd1V/TWOGwN88aH1r5xlLFagzi2g43B4kc5E9rPFWwR06rcsgt3MwP+WHtfDX9HiTXKY7ba2tVrEmrUdj2sbDuUdEDuEZl2i9P4XYHTgxtbtHlzijFGMtZumP515eslu2rCPNuXkn+7u/lai4WrU96mlw3V+FuIPpOW9W+derWtSqMtI5soVmSyjS5y6kntPlK9NUho80mDKDzAt4H/aVqMN+7HJNuW3GRQN48RTay4iuNRr71yNey8m+5PtEYuKOLYuGYKtQgAqSbDNbiL8+I7ZUW1MR0hb7x4dQ0P1miVyjD+QQf/30kbYxmmpI9rbi8otj2lb01hiWw9IlUQquhIzMVDEm3H4gLHTSQCviQrg5b3ueJ4+GvrHLaWMNeoKtT43Vah7/AHarr26XjBtatYNbiBbxa0sgvTgkvsQm98m39x5wu32KpnZmHIknMvc3Ed0e9gb+V8JVVartVpcwxJJU81J4H9JXgOXL1WC9xHD+e6LcZd6auOKGx7idD4G3nIzamsSJRW15R6mo1Q6qym6sAwI5gi4MpL2lbfrNi69POfd07Kq/u30BJHAm95MfZFvOuIwwoM32lIaA8Wpcrfw3yn8vXK031cHFYluuu48AzfrMmiq22yz4L9VPNawMKbSKjgAbrqLA69R4jwko2BvO2cJUN1Ol+YkLxBu+nC5PgLATNB8rXHA6+PMTXbiacWZ6/a00XSDNgZz3Iw/7bh8y1FDpZHUg34dFu5hr336pIhus/wDzF8jOHKLi2mdVPKyMgM3BjjhdhM5cB16DZb2OptraKhu0/wB9fIyJ6NAMzO+EwRdwlwCTUXXrpnUfWOX/AA6/319YAymOu6y/bMf/AGz/AIl/SdP+HX++vr+kXbH2U1J2ZiputtL9d+cAi3tZrWTDp1s7eWUD/EZTm1Xu1uqWr7Wan21FeqmT/aYj/LKlx56bd4+QmWf1M+g0qxp4/PI3p8b/AMH6Sb+ya/8ASdC3VVv3e6eQtV6bn8IHmR+hlkexLA5sXUq8qdIj8zkAegaeQ7GpeKn+C7YQhNZ8+EIQgHnTaz6NFWBXLhqQ6wzf2mJHoRJPW2XRf46NM/ly+qWMZsbhvtEoU7KLALe5AULp1k8J2KtTCxvxhHOnTKCIltiprFe6FQmlUJ5FVHd0j/mi/am5td75KlE36zUX/JOmzth1MLhyKuW5qE3Rww+EAdo4HlJwuhKXDPJVyUeUJcUZHsS/Sj5i3FjrGCpqZZIrib1GzAMOfz5xZs2vy8I1YBjcoe/9YoU5T2SPRIT1MMz1RTAu2igdbHX1JHnHg7p4v3djS1BsAHpk2t2N4TfB5TVp1DxRlNxzAYGx8pY2FxNOp8Dg35XsfI6zPfbOHMVlF1UIy4bITisDUpt9ojKoQKCRobAXseBkVxLXPe9/K5+olpb1Ya+HY81sw8Dr6EysMTrUHYPnYS2q/wBWvLKrKtk8HNNWK2vf5gRVgavENwOhEU7OwhavTyjpE5bdpFh6x6xG42LVC5pXtxCsjN3gKdZKUorthRb6HXdXA4YBHoBkrJYkipUD5ubABrEHXgLa2MN6thIaL1VzBwS5OYkG56VwfPwkZo0HJCAMHvYWBzX6rcZYe18K6YJg4Yt7og6Em5Ujx5TJPdXNNS7fRelGcGmvBUYTp26gB5kmLtlbIasjLTV2rZzkRVvmCoWfuNhcdeo5iJaA6bd59BLO9mJZKdV1Au1WnSvezXYE8bcNBfuE03WbIuRTVDc0iFbsberYKqKtE8BldDfK6cwR1g6jmJf26+3lxlD3wUoLkEE3GgBuDzFjI1tncha7l2o2c6l0qquY9oINz22vF60KuDw2RKaLSF1sHzN0r3JOXj23nPvtrsWUuTZXCUXh9D7sFfsgx4uzVD+Y6elo4xFsynUVctT3dgFC5Mx0AtqT4RbMpcRtVyVifu4s+VemPrJJGLaSWbEEcQtCsPyFr+iR8BgGYQhAKt9qwIxCFtFNIKpNgCQzEgX4kXHmJVeOpEOxI0axHhpLd9uWFzYSk/3Ktv7S3/ySmqo6FL/5B/eLf5pmmvcd7STzSjHuzrYcbX8Bp8zL39kexvcYL3jWzV2z6ckGiA/3j+aU3sBc1eip1Bq0wQdQQXAIInpqnTCgKoAAFgALAAcAAOAkqlzkza+x7VH7m0IQl5yghCEArv3UjG09MXRPWcvmSPrHbDtWpIRVdWbUgqQwy2018DInjcaz1EqOQMjIdBpYPmm3TUtybXWGZrrEkiZ+6iTa+HzUXH4TbvGo+Ud1QHUajsibHiy+fymSLw00aGsrBVOMbTxiGnxivF8vOJaI4zuz7OVA74DD3rIRzkgxG5GMCs7UuGtlZGYjrVVJ17I07INqqnkGHzltYbeC6CpoUIzBvh6PG+sy33SrxhGiqtTzkp9abIbEEW5EEER42FhXrVVWmCSDfS+gHPw4yxK1aliLE0KdTMLqxsSVte4Ycra8Ymw+1BRDilhjTC2v9i6hrm2jG2aVfqsrhck/Qw+WIt78SFoOpDgkW1RwNSOZFuuVUNah8P1l0/03VOfokZdB0RZ9L9E690rTbu2/2phfDrTZWuXAXMwtaxso9b8I0smltx/Z5fHL3ZNNim1ZGzZcrA5rXtY8bc7Se4reWrSoGoKlOqcwFwMosSAOZsZXVD4X/hP6TjTcjuPEHUHvBmiyqM8ZK42OPRP8JvLinZi9BqZFNmVmQgNZSQM5QCx05xbQ2piWLBgyj3SOjdLKWIGZb8DYnlI1gd6vd0FupZwwQAHKMtjY311FiPESZ0S74ejWJOWspYLcki1+PLlMNsdmfaaa3u8lX47a9bEsGxHFcwHRIIuRzOvITanjHp5DTdkIJYFTY3uLH0ll1MERS95kVlIfQKhJyKWIsRxsDaVdjMaKtZrKFVicoHIDgD/PGbKLIz4isGe2Dj28ls+zzf5q7jDYsj3hH2dThn/CwGmbt5265L95gWo5B+8ST3Ipc/4R5zzlhcS1OoGQ2dCGU/iU3HynoyjiRWyP+6aIb/7bW9FPnMmqqUWmvJoom5LDF+zauajTbrRT42F4ovGTYVa1FVPFSy+TH6ERf+0TIXmuIpA1bHg9F1P5WX/WZ22a96VMnjlW/eBY+oMTPVuyN1Zh4EfqBMYOtYMvU7/3jmHo0Ac4RKK8yK0Aj/tNwXvdnVxzUK4/Kwv6Ezz3l+y7qh9VH+kz09jqYq06lNuDoyH8wI+s801KJU1kbipFx1FSQfUyi1c5OroJZg4ivdn/AMzh/wDrUv8AuLPTU8xbtn/xFD/rUv8AuLPTWeSq8lWv7j/03hNc0zmlpzzMJi8zAK1OHRho/LgwtqdOPC1rxg2lugWUijXptrezHKfPWPxsSNLdEcNNeszlk1F+wmwvx7JbXdOv6SE64z7I7u/sevhBWNU9EhcoD5lBXNewBsL3HlMbwY+qHZA5ymwA05jXW15KWwSOLCoDfQ5gUNo3bT3UqVW94jqCOjZuBA5gjrmim2Ds3T+dFNlclHEfnZXO0EsTEdIaST7W3QxgP9WWHWhDD04RvG7eKA/qangjH5Cb3OMuUzKoNdoT4Jst2HEAkeAnalt6sFKscykFSpNxYixHZx5Td9mVaakOjKxBABBB17OMbHpFeInvgeScbpbx01ailQZFTKmpuMui631AtcXjtvJtmngity5VmsMts1rXudRcDTzlX5rajlHUYR8Z7tTUFqQawa5NiRw8rd0yWaeDe7peS+FssY8lgYPaYxFPMpYqNBmBFjxPGaUK1Ny4UUmKGzgIhym9ukLdhnLZOG91SVFF7MB33+I/3iZjZeA93UxDf81wR3Bf9RaYuE3tf4NHLxlDDvu6pkCU0Um7EhQoI4AWGnb4CRTMGUsuljYj+eUmHtBQe4pNzzEeYH6SF7NF1qfzyE6Wnea1kx3LE2KcF0rr97TxPD1tLiwAC0cLSP8A6dMoe80yD6kyltmN0hb7w+cuZqtiD1H6TPrHwkXaZdsUYCvamoPBayt4N0DKOwiFq4C/esO3Sw+YlxPW6LLyOvn/ALSKbI3QFGsKhYvlbMBa3A3Fz3geUr01sa1LPzsldXKbWCHYunkxFRPusy+RI+k9CbvkDDYe419xRB8KYlOJuZiHru75QrOTfNc2JuTa3GWxhq9gAOAAAHYNBJaqyMkknk8og1lsX7PYB6y/jDjudR9QYtzCM9Fz70mx1QX71Ono0XqZiNIp0mqUwCTfib+gH0E0Am2WAb2EzcTn7uYNGAdM465R/tCwHudo1bfDWUuPzDM399TLobC3jdtDdmjXt71AxF7EgErfjYnhITjuRo013pSy+ih9iPatSPVUQ+TCelveSD4P2Y4VHDA1TZgwBYWuDfkBpJmmG7Z5CLj2T1V0bMbfB3DzcNOS0p0CSwyG4abXmgWbAQCv6RFmPWTbuGgnCo2p7l9AI6JggAAeqJqNIHOT94jytAEFQcCOdzbx/wB5qL+UUkdO/Iaen6zWtbpW6h84AmOJysq5iGYEgXNyBqYmwe20qllpVSxT4gM4trbnx1E5YnDO2LpVQRkWmyka5rkHUciNYy7C2a+GrLm196XBsDZdC4ue0iXqEGu+cFblLPXkb9rbwri2CANkAJUvxLd1zYWjF+2FDZ+knAg8QDzB+kdtl7AqftBzIwpq7nMRYEKTa3XfSR/aIsxnSq2pYiYp5fLFWKTKew/Ix23WrZa9LtIU/m0+sacZ8Cd1vKKthH7alb76/wCKSmspo8i+S1qiWAt+I+ghRtrfrmaikkeP0mgpEsRztecQ6RE9/cPUenSWkhYBnzZbX1tbTuvGHDbKejhq1SqMpygAHiSzi58ALeMs1cCTxnT+ilYWZQQeRFx5TTXqXCKjjr/clEqFJt/cqHdnCmpWpqObr5A3J8gZcy0AYYXZKJoiKv8ACoHyi+nhDI33eo1wSqr2IRU8KPeEdag+Rt9YtTAjqneng+kGubgEdmv+0WpTlBaIkwQ6p3TCxYqToqQBKtCdVpRQFmwWAcgk2CTqFmcsA5hJnJOlpm0A55JnLOlpm0A55Zm03tM2gGoEzaZtMwDFoWmYQCH1A0baR0J7WPrH50jftCkAllABYhdBbiYA106ZIv16+c1qUyAb8yBHdqYHCIsWPh/iEARtQtrD9nEVVRecGXtMAR4+oEoVG6kY+hlR1PtH011lxe7vcTjS2WgN1RQTrcACaadQq4tYKbKt7zkrDa9E0witoSM1uYvwv4WizdSiWxNED76nwXU+gky2tuaMRUDs7LoAQADe3fwjrsTdelh2zJcta12PLnYTRLVxcf3wUqiW79h8RR1TU07VV/EpHlr9IoppMV6RLUyoJs4v3HQznGwVJRnZKE606c7okA4rRnVaU7Ks3CwDkKU3CTqFmQsA0CzcLNgJm0AwBMgTa0LQDFpm0zaZgGLTNpmEAxaZhCAEIQgBCEIAQhCAMbJE9fDBrXHDUceMXGamANr4aIMXS6aDrJPkI/2mCg6h5QBl/ZYfsXZHi0LQBqXADqnVcHHICbAQBCuFnVcNFYE6LAEy4edlpTsJsIBotOdFSbCbCAYCzcCAmwgGAJsBATMALTNoTMALQmYQAhCEAIQhACEIQAhCEAIQhACEIQD/2Q==">
            <a:hlinkClick r:id="rId3"/>
          </p:cNvPr>
          <p:cNvSpPr>
            <a:spLocks noChangeAspect="1" noChangeArrowheads="1"/>
          </p:cNvSpPr>
          <p:nvPr/>
        </p:nvSpPr>
        <p:spPr bwMode="auto">
          <a:xfrm>
            <a:off x="106363" y="-2925763"/>
            <a:ext cx="8429625" cy="5819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2936923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8600" y="381000"/>
            <a:ext cx="8763000" cy="5632311"/>
          </a:xfrm>
          <a:prstGeom prst="rect">
            <a:avLst/>
          </a:prstGeom>
        </p:spPr>
        <p:txBody>
          <a:bodyPr wrap="square">
            <a:spAutoFit/>
          </a:bodyPr>
          <a:lstStyle/>
          <a:p>
            <a:pPr algn="ctr"/>
            <a:r>
              <a:rPr lang="en-US" sz="4800" b="1" dirty="0">
                <a:solidFill>
                  <a:schemeClr val="bg2">
                    <a:lumMod val="25000"/>
                  </a:schemeClr>
                </a:solidFill>
                <a:latin typeface="+mj-lt"/>
              </a:rPr>
              <a:t>Recognizing PROGRAM</a:t>
            </a:r>
          </a:p>
          <a:p>
            <a:pPr algn="ctr"/>
            <a:r>
              <a:rPr lang="en-US" sz="4800" b="1" dirty="0">
                <a:solidFill>
                  <a:schemeClr val="bg2">
                    <a:lumMod val="25000"/>
                  </a:schemeClr>
                </a:solidFill>
                <a:latin typeface="+mj-lt"/>
              </a:rPr>
              <a:t>Complaints </a:t>
            </a:r>
          </a:p>
          <a:p>
            <a:pPr marL="285750" indent="-285750">
              <a:buFont typeface="Arial" panose="020B0604020202020204" pitchFamily="34" charset="0"/>
              <a:buChar char="•"/>
            </a:pPr>
            <a:endParaRPr lang="en-US" sz="2400" i="1" dirty="0"/>
          </a:p>
          <a:p>
            <a:pPr marL="285750" indent="-285750">
              <a:buFont typeface="Arial" panose="020B0604020202020204" pitchFamily="34" charset="0"/>
              <a:buChar char="•"/>
            </a:pPr>
            <a:r>
              <a:rPr lang="en-US" sz="2400" i="1" dirty="0"/>
              <a:t>PROGRAM complaints are not civil rights complaints, although equally important, and are NOT based on one of the 6 protected classes</a:t>
            </a:r>
          </a:p>
          <a:p>
            <a:endParaRPr lang="en-US" sz="2400" i="1" dirty="0"/>
          </a:p>
          <a:p>
            <a:pPr marL="285750" indent="-285750">
              <a:buFont typeface="Arial" panose="020B0604020202020204" pitchFamily="34" charset="0"/>
              <a:buChar char="•"/>
            </a:pPr>
            <a:r>
              <a:rPr lang="en-US" sz="2400" i="1" dirty="0"/>
              <a:t>Different complaint process procedure</a:t>
            </a:r>
          </a:p>
          <a:p>
            <a:endParaRPr lang="en-US" sz="2400" i="1" dirty="0"/>
          </a:p>
          <a:p>
            <a:pPr marL="285750" indent="-285750">
              <a:buFont typeface="Arial" panose="020B0604020202020204" pitchFamily="34" charset="0"/>
              <a:buChar char="•"/>
            </a:pPr>
            <a:r>
              <a:rPr lang="en-US" sz="2400" i="1" dirty="0"/>
              <a:t>Examples of program complaints:</a:t>
            </a:r>
          </a:p>
          <a:p>
            <a:r>
              <a:rPr lang="en-US" sz="2400" i="1" dirty="0"/>
              <a:t> 	- Classes NOT protected by the TEFAP program</a:t>
            </a:r>
          </a:p>
          <a:p>
            <a:r>
              <a:rPr lang="en-US" sz="2400" i="1" dirty="0"/>
              <a:t>	- Food Safety/Quality</a:t>
            </a:r>
          </a:p>
          <a:p>
            <a:r>
              <a:rPr lang="en-US" sz="2400" i="1" dirty="0"/>
              <a:t>	- Customer Service</a:t>
            </a:r>
          </a:p>
        </p:txBody>
      </p:sp>
    </p:spTree>
    <p:extLst>
      <p:ext uri="{BB962C8B-B14F-4D97-AF65-F5344CB8AC3E}">
        <p14:creationId xmlns:p14="http://schemas.microsoft.com/office/powerpoint/2010/main" val="9203829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0" y="685800"/>
            <a:ext cx="8534400" cy="11541621"/>
          </a:xfrm>
          <a:prstGeom prst="rect">
            <a:avLst/>
          </a:prstGeom>
        </p:spPr>
        <p:txBody>
          <a:bodyPr wrap="square">
            <a:spAutoFit/>
          </a:bodyPr>
          <a:lstStyle/>
          <a:p>
            <a:pPr algn="ctr"/>
            <a:r>
              <a:rPr lang="en-US" sz="4400" b="1" dirty="0">
                <a:solidFill>
                  <a:schemeClr val="bg2">
                    <a:lumMod val="25000"/>
                  </a:schemeClr>
                </a:solidFill>
                <a:effectLst>
                  <a:outerShdw blurRad="38100" dist="38100" dir="2700000" algn="tl">
                    <a:srgbClr val="000000">
                      <a:alpha val="43137"/>
                    </a:srgbClr>
                  </a:outerShdw>
                </a:effectLst>
              </a:rPr>
              <a:t>Authority for Civil Rights</a:t>
            </a:r>
          </a:p>
          <a:p>
            <a:pPr algn="ctr"/>
            <a:endParaRPr lang="en-US" sz="4400" b="1" dirty="0">
              <a:solidFill>
                <a:schemeClr val="bg2">
                  <a:lumMod val="25000"/>
                </a:schemeClr>
              </a:solidFill>
              <a:effectLst>
                <a:outerShdw blurRad="38100" dist="38100" dir="2700000" algn="tl">
                  <a:srgbClr val="000000">
                    <a:alpha val="43137"/>
                  </a:srgbClr>
                </a:outerShdw>
              </a:effectLst>
            </a:endParaRPr>
          </a:p>
          <a:p>
            <a:pPr>
              <a:lnSpc>
                <a:spcPct val="90000"/>
              </a:lnSpc>
              <a:defRPr/>
            </a:pPr>
            <a:r>
              <a:rPr lang="en-US" sz="2800" i="1" dirty="0"/>
              <a:t>Food and Nutrition Services under USDA </a:t>
            </a:r>
          </a:p>
          <a:p>
            <a:pPr>
              <a:lnSpc>
                <a:spcPct val="90000"/>
              </a:lnSpc>
              <a:defRPr/>
            </a:pPr>
            <a:r>
              <a:rPr lang="en-US" sz="2800" i="1" dirty="0"/>
              <a:t>Title VI of the Civil Rights  of 1964 – race, color, and national origin</a:t>
            </a:r>
          </a:p>
          <a:p>
            <a:pPr>
              <a:lnSpc>
                <a:spcPct val="90000"/>
              </a:lnSpc>
              <a:defRPr/>
            </a:pPr>
            <a:endParaRPr lang="en-US" sz="2800" i="1" dirty="0"/>
          </a:p>
          <a:p>
            <a:pPr>
              <a:lnSpc>
                <a:spcPct val="90000"/>
              </a:lnSpc>
              <a:defRPr/>
            </a:pPr>
            <a:r>
              <a:rPr lang="en-US" sz="2800" i="1" dirty="0"/>
              <a:t>American with Disabilities Act – disability</a:t>
            </a:r>
          </a:p>
          <a:p>
            <a:pPr>
              <a:lnSpc>
                <a:spcPct val="90000"/>
              </a:lnSpc>
              <a:defRPr/>
            </a:pPr>
            <a:endParaRPr lang="en-US" sz="2800" i="1" dirty="0"/>
          </a:p>
          <a:p>
            <a:pPr>
              <a:lnSpc>
                <a:spcPct val="90000"/>
              </a:lnSpc>
              <a:defRPr/>
            </a:pPr>
            <a:r>
              <a:rPr lang="en-US" sz="2800" i="1" dirty="0"/>
              <a:t>Title IX of the Education Amendments of 1972 – sex</a:t>
            </a:r>
          </a:p>
          <a:p>
            <a:pPr>
              <a:lnSpc>
                <a:spcPct val="90000"/>
              </a:lnSpc>
              <a:defRPr/>
            </a:pPr>
            <a:r>
              <a:rPr lang="en-US" sz="2800" i="1" dirty="0"/>
              <a:t>Section 504 of the Rehabilitation Act of 1973 – disability</a:t>
            </a:r>
          </a:p>
          <a:p>
            <a:pPr>
              <a:lnSpc>
                <a:spcPct val="90000"/>
              </a:lnSpc>
              <a:defRPr/>
            </a:pPr>
            <a:endParaRPr lang="en-US" sz="2800" i="1" dirty="0"/>
          </a:p>
          <a:p>
            <a:pPr>
              <a:lnSpc>
                <a:spcPct val="90000"/>
              </a:lnSpc>
              <a:defRPr/>
            </a:pPr>
            <a:r>
              <a:rPr lang="en-US" sz="2800" i="1" dirty="0"/>
              <a:t>Age Discrimination Act of 1975 – age</a:t>
            </a:r>
          </a:p>
          <a:p>
            <a:endParaRPr lang="en-US" sz="4400" b="1" dirty="0">
              <a:solidFill>
                <a:schemeClr val="bg2">
                  <a:lumMod val="25000"/>
                </a:schemeClr>
              </a:solidFill>
              <a:effectLst>
                <a:outerShdw blurRad="38100" dist="38100" dir="2700000" algn="tl">
                  <a:srgbClr val="000000">
                    <a:alpha val="43137"/>
                  </a:srgbClr>
                </a:outerShdw>
              </a:effectLst>
            </a:endParaRP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624956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2">
                    <a:lumMod val="25000"/>
                  </a:schemeClr>
                </a:solidFill>
                <a:effectLst>
                  <a:outerShdw blurRad="38100" dist="38100" dir="2700000" algn="tl">
                    <a:srgbClr val="000000">
                      <a:alpha val="43137"/>
                    </a:srgbClr>
                  </a:outerShdw>
                </a:effectLst>
              </a:rPr>
              <a:t>Remember ….</a:t>
            </a:r>
            <a:br>
              <a:rPr lang="en-US" sz="3600" b="1" dirty="0">
                <a:solidFill>
                  <a:schemeClr val="bg2">
                    <a:lumMod val="25000"/>
                  </a:schemeClr>
                </a:solidFill>
                <a:effectLst>
                  <a:outerShdw blurRad="38100" dist="38100" dir="2700000" algn="tl">
                    <a:srgbClr val="000000">
                      <a:alpha val="43137"/>
                    </a:srgbClr>
                  </a:outerShdw>
                </a:effectLst>
              </a:rPr>
            </a:br>
            <a:r>
              <a:rPr lang="en-US" sz="3600" b="1" dirty="0">
                <a:solidFill>
                  <a:schemeClr val="bg2">
                    <a:lumMod val="25000"/>
                  </a:schemeClr>
                </a:solidFill>
                <a:effectLst>
                  <a:outerShdw blurRad="38100" dist="38100" dir="2700000" algn="tl">
                    <a:srgbClr val="000000">
                      <a:alpha val="43137"/>
                    </a:srgbClr>
                  </a:outerShdw>
                </a:effectLst>
              </a:rPr>
              <a:t>6 Protected Classes/Bases</a:t>
            </a:r>
          </a:p>
        </p:txBody>
      </p:sp>
      <p:sp>
        <p:nvSpPr>
          <p:cNvPr id="3" name="Content Placeholder 2"/>
          <p:cNvSpPr>
            <a:spLocks noGrp="1"/>
          </p:cNvSpPr>
          <p:nvPr>
            <p:ph idx="1"/>
          </p:nvPr>
        </p:nvSpPr>
        <p:spPr/>
        <p:txBody>
          <a:bodyPr/>
          <a:lstStyle/>
          <a:p>
            <a:pPr>
              <a:defRPr/>
            </a:pPr>
            <a:r>
              <a:rPr lang="en-US" b="1" i="1" dirty="0"/>
              <a:t>Race</a:t>
            </a:r>
          </a:p>
          <a:p>
            <a:pPr>
              <a:defRPr/>
            </a:pPr>
            <a:r>
              <a:rPr lang="en-US" b="1" i="1" dirty="0"/>
              <a:t>Color</a:t>
            </a:r>
          </a:p>
          <a:p>
            <a:pPr>
              <a:defRPr/>
            </a:pPr>
            <a:r>
              <a:rPr lang="en-US" b="1" i="1" dirty="0"/>
              <a:t>National Origin</a:t>
            </a:r>
          </a:p>
          <a:p>
            <a:pPr>
              <a:defRPr/>
            </a:pPr>
            <a:r>
              <a:rPr lang="en-US" b="1" i="1" dirty="0"/>
              <a:t>Age</a:t>
            </a:r>
          </a:p>
          <a:p>
            <a:pPr>
              <a:defRPr/>
            </a:pPr>
            <a:r>
              <a:rPr lang="en-US" b="1" i="1" dirty="0"/>
              <a:t>Sex</a:t>
            </a:r>
          </a:p>
          <a:p>
            <a:pPr>
              <a:defRPr/>
            </a:pPr>
            <a:r>
              <a:rPr lang="en-US" b="1" i="1" dirty="0"/>
              <a:t>Disability</a:t>
            </a:r>
          </a:p>
          <a:p>
            <a:pPr marL="0" indent="0">
              <a:buNone/>
            </a:pPr>
            <a:endParaRPr lang="en-US" dirty="0"/>
          </a:p>
        </p:txBody>
      </p:sp>
      <p:pic>
        <p:nvPicPr>
          <p:cNvPr id="7170" name="Picture 2" descr="C:\Users\hgutierrez\AppData\Local\Microsoft\Windows\Temporary Internet Files\Content.IE5\98AWEQS4\MP90042269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2133600"/>
            <a:ext cx="2263676"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186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94371" y="438229"/>
            <a:ext cx="8229600" cy="1477962"/>
          </a:xfrm>
        </p:spPr>
        <p:txBody>
          <a:bodyPr>
            <a:normAutofit fontScale="90000"/>
          </a:bodyPr>
          <a:lstStyle/>
          <a:p>
            <a:pPr lvl="1" algn="ctr" rtl="0">
              <a:spcBef>
                <a:spcPct val="0"/>
              </a:spcBef>
            </a:pPr>
            <a:r>
              <a:rPr lang="en-US" sz="3000" b="1" dirty="0">
                <a:solidFill>
                  <a:schemeClr val="bg2">
                    <a:lumMod val="25000"/>
                  </a:schemeClr>
                </a:solidFill>
                <a:effectLst>
                  <a:outerShdw blurRad="38100" dist="38100" dir="2700000" algn="tl">
                    <a:srgbClr val="000000">
                      <a:alpha val="43137"/>
                    </a:srgbClr>
                  </a:outerShdw>
                </a:effectLst>
              </a:rPr>
              <a:t>Contact Us!</a:t>
            </a:r>
            <a:br>
              <a:rPr lang="en-US" sz="3000" b="1" dirty="0">
                <a:solidFill>
                  <a:schemeClr val="bg2">
                    <a:lumMod val="25000"/>
                  </a:schemeClr>
                </a:solidFill>
                <a:effectLst>
                  <a:outerShdw blurRad="38100" dist="38100" dir="2700000" algn="tl">
                    <a:srgbClr val="000000">
                      <a:alpha val="43137"/>
                    </a:srgbClr>
                  </a:outerShdw>
                </a:effectLst>
              </a:rPr>
            </a:br>
            <a:r>
              <a:rPr lang="en-US" sz="3000" b="1" dirty="0">
                <a:solidFill>
                  <a:srgbClr val="00B050"/>
                </a:solidFill>
                <a:effectLst>
                  <a:outerShdw blurRad="38100" dist="38100" dir="2700000" algn="tl">
                    <a:srgbClr val="000000">
                      <a:alpha val="43137"/>
                    </a:srgbClr>
                  </a:outerShdw>
                </a:effectLst>
              </a:rPr>
              <a:t>West Texas Food Bank</a:t>
            </a:r>
            <a:br>
              <a:rPr lang="en-US" sz="3000" b="1" dirty="0">
                <a:solidFill>
                  <a:srgbClr val="00B050"/>
                </a:solidFill>
                <a:effectLst>
                  <a:outerShdw blurRad="38100" dist="38100" dir="2700000" algn="tl">
                    <a:srgbClr val="000000">
                      <a:alpha val="43137"/>
                    </a:srgbClr>
                  </a:outerShdw>
                </a:effectLst>
              </a:rPr>
            </a:br>
            <a:r>
              <a:rPr lang="en-US" sz="2200" dirty="0"/>
              <a:t>Offices: 432-697-4003     432-580-6333</a:t>
            </a:r>
            <a:br>
              <a:rPr lang="en-US" dirty="0"/>
            </a:br>
            <a:br>
              <a:rPr lang="en-US" b="1" dirty="0">
                <a:solidFill>
                  <a:srgbClr val="00B050"/>
                </a:solidFill>
                <a:effectLst>
                  <a:outerShdw blurRad="38100" dist="38100" dir="2700000" algn="tl">
                    <a:srgbClr val="000000">
                      <a:alpha val="43137"/>
                    </a:srgbClr>
                  </a:outerShdw>
                </a:effectLst>
              </a:rPr>
            </a:br>
            <a:br>
              <a:rPr lang="en-US" b="1" dirty="0">
                <a:solidFill>
                  <a:srgbClr val="00B050"/>
                </a:solidFill>
                <a:effectLst>
                  <a:outerShdw blurRad="38100" dist="38100" dir="2700000" algn="tl">
                    <a:srgbClr val="000000">
                      <a:alpha val="43137"/>
                    </a:srgbClr>
                  </a:outerShdw>
                </a:effectLst>
              </a:rPr>
            </a:br>
            <a:endParaRPr lang="en-US" b="1" dirty="0">
              <a:solidFill>
                <a:schemeClr val="bg2">
                  <a:lumMod val="2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94370" y="1828800"/>
            <a:ext cx="8192429" cy="1457518"/>
          </a:xfrm>
        </p:spPr>
        <p:txBody>
          <a:bodyPr/>
          <a:lstStyle/>
          <a:p>
            <a:pPr marL="0" indent="0">
              <a:buNone/>
              <a:defRPr/>
            </a:pPr>
            <a:r>
              <a:rPr lang="en-US" sz="2800" b="1" i="1" dirty="0"/>
              <a:t>Corina Medina - Program Manger </a:t>
            </a:r>
            <a:endParaRPr lang="en-US" sz="2800" i="1" dirty="0"/>
          </a:p>
          <a:p>
            <a:pPr marL="457200" lvl="1" indent="0">
              <a:buNone/>
              <a:defRPr/>
            </a:pPr>
            <a:r>
              <a:rPr lang="en-US" sz="2000" dirty="0"/>
              <a:t>432-580-6333</a:t>
            </a:r>
          </a:p>
          <a:p>
            <a:pPr marL="457200" lvl="1" indent="0">
              <a:buNone/>
              <a:defRPr/>
            </a:pPr>
            <a:r>
              <a:rPr lang="en-US" sz="2000" b="1" dirty="0"/>
              <a:t>cmedina@wtxfoodbank.org</a:t>
            </a:r>
          </a:p>
        </p:txBody>
      </p:sp>
      <p:sp>
        <p:nvSpPr>
          <p:cNvPr id="4" name="Content Placeholder 2"/>
          <p:cNvSpPr txBox="1">
            <a:spLocks/>
          </p:cNvSpPr>
          <p:nvPr/>
        </p:nvSpPr>
        <p:spPr>
          <a:xfrm>
            <a:off x="494370" y="3286318"/>
            <a:ext cx="8153400" cy="119875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US" sz="2800" b="1" i="1" dirty="0"/>
              <a:t>Raquel Holguin </a:t>
            </a:r>
            <a:endParaRPr lang="en-US" sz="2800" i="1" dirty="0"/>
          </a:p>
          <a:p>
            <a:pPr marL="457200" lvl="1" indent="0">
              <a:buNone/>
              <a:defRPr/>
            </a:pPr>
            <a:r>
              <a:rPr lang="en-US" sz="2000" dirty="0"/>
              <a:t>432-580-6333</a:t>
            </a:r>
            <a:endParaRPr lang="en-US" sz="2000" b="1" dirty="0"/>
          </a:p>
          <a:p>
            <a:pPr marL="457200" lvl="1" indent="0">
              <a:buNone/>
              <a:defRPr/>
            </a:pPr>
            <a:r>
              <a:rPr lang="en-US" sz="2000" b="1" dirty="0"/>
              <a:t>rholguin@wtxfoodbank.org</a:t>
            </a:r>
          </a:p>
        </p:txBody>
      </p:sp>
      <p:pic>
        <p:nvPicPr>
          <p:cNvPr id="2050" name="Picture 2" descr="No photo description available.">
            <a:extLst>
              <a:ext uri="{FF2B5EF4-FFF2-40B4-BE49-F238E27FC236}">
                <a16:creationId xmlns:a16="http://schemas.microsoft.com/office/drawing/2014/main" id="{90280BD2-4158-282D-9F23-DEB6DC0DBF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2656274"/>
            <a:ext cx="3657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0302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81000" y="914400"/>
            <a:ext cx="8458200" cy="9140964"/>
          </a:xfrm>
          <a:prstGeom prst="rect">
            <a:avLst/>
          </a:prstGeom>
        </p:spPr>
        <p:txBody>
          <a:bodyPr wrap="square">
            <a:spAutoFit/>
          </a:bodyPr>
          <a:lstStyle/>
          <a:p>
            <a:pPr algn="ctr"/>
            <a:r>
              <a:rPr lang="en-US" sz="4800" b="1" dirty="0">
                <a:solidFill>
                  <a:schemeClr val="bg2">
                    <a:lumMod val="25000"/>
                  </a:schemeClr>
                </a:solidFill>
                <a:effectLst>
                  <a:outerShdw blurRad="38100" dist="38100" dir="2700000" algn="tl">
                    <a:srgbClr val="000000">
                      <a:alpha val="43137"/>
                    </a:srgbClr>
                  </a:outerShdw>
                </a:effectLst>
              </a:rPr>
              <a:t>Protected Bases/Classes</a:t>
            </a:r>
          </a:p>
          <a:p>
            <a:pPr algn="ctr"/>
            <a:endParaRPr lang="en-US" sz="4800" b="1" dirty="0">
              <a:solidFill>
                <a:schemeClr val="bg2">
                  <a:lumMod val="25000"/>
                </a:schemeClr>
              </a:solidFill>
              <a:effectLst>
                <a:outerShdw blurRad="38100" dist="38100" dir="2700000" algn="tl">
                  <a:srgbClr val="000000">
                    <a:alpha val="43137"/>
                  </a:srgbClr>
                </a:outerShdw>
              </a:effectLst>
            </a:endParaRPr>
          </a:p>
          <a:p>
            <a:pPr marL="571500" indent="-571500">
              <a:buFont typeface="Arial" panose="020B0604020202020204" pitchFamily="34" charset="0"/>
              <a:buChar char="•"/>
              <a:defRPr/>
            </a:pPr>
            <a:r>
              <a:rPr lang="en-US" sz="3600" i="1" dirty="0"/>
              <a:t>Race</a:t>
            </a:r>
          </a:p>
          <a:p>
            <a:pPr marL="571500" indent="-571500">
              <a:buFont typeface="Arial" panose="020B0604020202020204" pitchFamily="34" charset="0"/>
              <a:buChar char="•"/>
              <a:defRPr/>
            </a:pPr>
            <a:r>
              <a:rPr lang="en-US" sz="3600" i="1" dirty="0"/>
              <a:t>Color</a:t>
            </a:r>
          </a:p>
          <a:p>
            <a:pPr marL="571500" indent="-571500">
              <a:buFont typeface="Arial" panose="020B0604020202020204" pitchFamily="34" charset="0"/>
              <a:buChar char="•"/>
              <a:defRPr/>
            </a:pPr>
            <a:r>
              <a:rPr lang="en-US" sz="3600" i="1" dirty="0"/>
              <a:t>National Origin</a:t>
            </a:r>
          </a:p>
          <a:p>
            <a:pPr marL="571500" indent="-571500">
              <a:buFont typeface="Arial" panose="020B0604020202020204" pitchFamily="34" charset="0"/>
              <a:buChar char="•"/>
              <a:defRPr/>
            </a:pPr>
            <a:r>
              <a:rPr lang="en-US" sz="3600" i="1" dirty="0"/>
              <a:t>Age</a:t>
            </a:r>
          </a:p>
          <a:p>
            <a:pPr marL="571500" indent="-571500">
              <a:buFont typeface="Arial" panose="020B0604020202020204" pitchFamily="34" charset="0"/>
              <a:buChar char="•"/>
              <a:defRPr/>
            </a:pPr>
            <a:r>
              <a:rPr lang="en-US" sz="3600" i="1" dirty="0"/>
              <a:t>Sex</a:t>
            </a:r>
          </a:p>
          <a:p>
            <a:pPr marL="571500" indent="-571500">
              <a:buFont typeface="Arial" panose="020B0604020202020204" pitchFamily="34" charset="0"/>
              <a:buChar char="•"/>
              <a:defRPr/>
            </a:pPr>
            <a:r>
              <a:rPr lang="en-US" sz="3600" i="1" dirty="0"/>
              <a:t>Disability</a:t>
            </a:r>
          </a:p>
          <a:p>
            <a:endParaRPr lang="en-US" sz="3600" b="1" dirty="0">
              <a:solidFill>
                <a:schemeClr val="bg2">
                  <a:lumMod val="25000"/>
                </a:schemeClr>
              </a:solidFill>
              <a:effectLst>
                <a:outerShdw blurRad="38100" dist="38100" dir="2700000" algn="tl">
                  <a:srgbClr val="000000">
                    <a:alpha val="43137"/>
                  </a:srgbClr>
                </a:outerShdw>
              </a:effectLst>
            </a:endParaRPr>
          </a:p>
          <a:p>
            <a:pPr algn="ctr"/>
            <a:endParaRPr lang="en-US" sz="4800" b="1" dirty="0">
              <a:solidFill>
                <a:schemeClr val="bg2">
                  <a:lumMod val="25000"/>
                </a:schemeClr>
              </a:solidFill>
              <a:effectLst>
                <a:outerShdw blurRad="38100" dist="38100" dir="2700000" algn="tl">
                  <a:srgbClr val="000000">
                    <a:alpha val="43137"/>
                  </a:srgbClr>
                </a:outerShdw>
              </a:effectLst>
            </a:endParaRPr>
          </a:p>
          <a:p>
            <a:pPr algn="ctr"/>
            <a:endParaRPr lang="en-US" sz="4800" b="1" dirty="0">
              <a:solidFill>
                <a:schemeClr val="bg2">
                  <a:lumMod val="25000"/>
                </a:schemeClr>
              </a:solidFill>
              <a:effectLst>
                <a:outerShdw blurRad="38100" dist="38100" dir="2700000" algn="tl">
                  <a:srgbClr val="000000">
                    <a:alpha val="43137"/>
                  </a:srgbClr>
                </a:outerShdw>
              </a:effectLst>
            </a:endParaRPr>
          </a:p>
          <a:p>
            <a:pPr algn="ctr"/>
            <a:endParaRPr lang="en-US" sz="4800" b="1" dirty="0">
              <a:solidFill>
                <a:schemeClr val="bg2">
                  <a:lumMod val="25000"/>
                </a:schemeClr>
              </a:solidFill>
              <a:effectLst>
                <a:outerShdw blurRad="38100" dist="38100" dir="2700000" algn="tl">
                  <a:srgbClr val="000000">
                    <a:alpha val="43137"/>
                  </a:srgbClr>
                </a:outerShdw>
              </a:effectLst>
            </a:endParaRPr>
          </a:p>
          <a:p>
            <a:pPr algn="ctr"/>
            <a:endParaRPr lang="en-US" sz="4800" b="1" dirty="0">
              <a:solidFill>
                <a:schemeClr val="bg2">
                  <a:lumMod val="25000"/>
                </a:schemeClr>
              </a:solidFill>
              <a:effectLst>
                <a:outerShdw blurRad="38100" dist="38100" dir="2700000" algn="tl">
                  <a:srgbClr val="000000">
                    <a:alpha val="43137"/>
                  </a:srgbClr>
                </a:outerShdw>
              </a:effectLst>
            </a:endParaRPr>
          </a:p>
          <a:p>
            <a:pPr algn="ctr"/>
            <a:endParaRPr lang="en-US" sz="4800" b="1" dirty="0">
              <a:solidFill>
                <a:schemeClr val="bg2">
                  <a:lumMod val="2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648014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bg2">
                    <a:lumMod val="25000"/>
                  </a:schemeClr>
                </a:solidFill>
                <a:effectLst>
                  <a:outerShdw blurRad="38100" dist="38100" dir="2700000" algn="tl">
                    <a:srgbClr val="000000">
                      <a:alpha val="43137"/>
                    </a:srgbClr>
                  </a:outerShdw>
                </a:effectLst>
              </a:rPr>
              <a:t>Classes </a:t>
            </a:r>
            <a:r>
              <a:rPr lang="en-US" sz="4000" b="1" u="sng" dirty="0">
                <a:solidFill>
                  <a:schemeClr val="bg2">
                    <a:lumMod val="25000"/>
                  </a:schemeClr>
                </a:solidFill>
                <a:effectLst>
                  <a:outerShdw blurRad="38100" dist="38100" dir="2700000" algn="tl">
                    <a:srgbClr val="000000">
                      <a:alpha val="43137"/>
                    </a:srgbClr>
                  </a:outerShdw>
                </a:effectLst>
              </a:rPr>
              <a:t>NOT</a:t>
            </a:r>
            <a:r>
              <a:rPr lang="en-US" sz="4000" b="1" dirty="0">
                <a:solidFill>
                  <a:schemeClr val="bg2">
                    <a:lumMod val="25000"/>
                  </a:schemeClr>
                </a:solidFill>
                <a:effectLst>
                  <a:outerShdw blurRad="38100" dist="38100" dir="2700000" algn="tl">
                    <a:srgbClr val="000000">
                      <a:alpha val="43137"/>
                    </a:srgbClr>
                  </a:outerShdw>
                </a:effectLst>
              </a:rPr>
              <a:t> Protected in TEFAP </a:t>
            </a:r>
            <a:r>
              <a:rPr lang="en-US" sz="3000" i="1" dirty="0"/>
              <a:t>(however, still cannot discriminate)</a:t>
            </a:r>
            <a:endParaRPr lang="en-US" sz="3000" b="1" dirty="0">
              <a:solidFill>
                <a:schemeClr val="bg2">
                  <a:lumMod val="2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defRPr/>
            </a:pPr>
            <a:r>
              <a:rPr lang="en-US" sz="2000" i="1" dirty="0"/>
              <a:t>Citizenship</a:t>
            </a:r>
          </a:p>
          <a:p>
            <a:pPr>
              <a:defRPr/>
            </a:pPr>
            <a:r>
              <a:rPr lang="en-US" sz="2000" i="1" dirty="0"/>
              <a:t>Religion</a:t>
            </a:r>
          </a:p>
          <a:p>
            <a:pPr>
              <a:defRPr/>
            </a:pPr>
            <a:r>
              <a:rPr lang="en-US" sz="2000" i="1" dirty="0"/>
              <a:t>Ancestry</a:t>
            </a:r>
          </a:p>
          <a:p>
            <a:pPr>
              <a:defRPr/>
            </a:pPr>
            <a:r>
              <a:rPr lang="en-US" sz="2000" i="1" dirty="0"/>
              <a:t>Political Beliefs</a:t>
            </a:r>
          </a:p>
          <a:p>
            <a:pPr>
              <a:defRPr/>
            </a:pPr>
            <a:r>
              <a:rPr lang="en-US" sz="2000" i="1" dirty="0"/>
              <a:t>Marital Status</a:t>
            </a:r>
          </a:p>
          <a:p>
            <a:pPr>
              <a:defRPr/>
            </a:pPr>
            <a:r>
              <a:rPr lang="en-US" sz="2000" i="1" dirty="0"/>
              <a:t>Familial Status</a:t>
            </a:r>
          </a:p>
          <a:p>
            <a:pPr>
              <a:defRPr/>
            </a:pPr>
            <a:r>
              <a:rPr lang="en-US" sz="2000" i="1" dirty="0"/>
              <a:t>Sexual Orientation including gender identity or expression</a:t>
            </a:r>
          </a:p>
          <a:p>
            <a:pPr>
              <a:defRPr/>
            </a:pPr>
            <a:r>
              <a:rPr lang="en-US" sz="2000" i="1" dirty="0"/>
              <a:t>Genetic Information</a:t>
            </a:r>
          </a:p>
          <a:p>
            <a:pPr>
              <a:defRPr/>
            </a:pPr>
            <a:r>
              <a:rPr lang="en-US" sz="2000" i="1" dirty="0"/>
              <a:t>Unfavorable discharge from the military</a:t>
            </a:r>
          </a:p>
          <a:p>
            <a:pPr>
              <a:defRPr/>
            </a:pPr>
            <a:r>
              <a:rPr lang="en-US" sz="2000" i="1" dirty="0"/>
              <a:t>Veteran Status</a:t>
            </a:r>
          </a:p>
          <a:p>
            <a:pPr>
              <a:defRPr/>
            </a:pPr>
            <a:r>
              <a:rPr lang="en-US" sz="2000" i="1" dirty="0"/>
              <a:t>Income Derived From Public Assistance</a:t>
            </a:r>
          </a:p>
          <a:p>
            <a:endParaRPr lang="en-US" sz="2000" dirty="0"/>
          </a:p>
        </p:txBody>
      </p:sp>
    </p:spTree>
    <p:extLst>
      <p:ext uri="{BB962C8B-B14F-4D97-AF65-F5344CB8AC3E}">
        <p14:creationId xmlns:p14="http://schemas.microsoft.com/office/powerpoint/2010/main" val="338979906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2">
                    <a:lumMod val="25000"/>
                  </a:schemeClr>
                </a:solidFill>
                <a:effectLst>
                  <a:outerShdw blurRad="38100" dist="38100" dir="2700000" algn="tl">
                    <a:srgbClr val="000000">
                      <a:alpha val="43137"/>
                    </a:srgbClr>
                  </a:outerShdw>
                </a:effectLst>
              </a:rPr>
              <a:t>Limited English Proficiency (LEP)</a:t>
            </a:r>
          </a:p>
        </p:txBody>
      </p:sp>
      <p:sp>
        <p:nvSpPr>
          <p:cNvPr id="3" name="Content Placeholder 2"/>
          <p:cNvSpPr>
            <a:spLocks noGrp="1"/>
          </p:cNvSpPr>
          <p:nvPr>
            <p:ph idx="1"/>
          </p:nvPr>
        </p:nvSpPr>
        <p:spPr/>
        <p:txBody>
          <a:bodyPr>
            <a:normAutofit/>
          </a:bodyPr>
          <a:lstStyle/>
          <a:p>
            <a:pPr lvl="0" fontAlgn="base"/>
            <a:r>
              <a:rPr lang="en-US" sz="2400" i="1" dirty="0"/>
              <a:t>Individuals who do not speak English as their primary language and who have a limited ability to read, speak, write, or understand English.</a:t>
            </a:r>
            <a:endParaRPr lang="en-US" sz="2400" dirty="0"/>
          </a:p>
          <a:p>
            <a:pPr lvl="0" fontAlgn="base"/>
            <a:r>
              <a:rPr lang="en-US" sz="2400" i="1" dirty="0"/>
              <a:t>Sub-distributors of TEFAP have a responsibility to take reasonable steps to ensure meaningful access to their programs and activities by persons with limited English proficiency (LEP) </a:t>
            </a:r>
            <a:endParaRPr lang="en-US" sz="2400" dirty="0"/>
          </a:p>
          <a:p>
            <a:pPr lvl="0" fontAlgn="base"/>
            <a:r>
              <a:rPr lang="en-US" sz="2400" i="1" dirty="0"/>
              <a:t>Example – having a copy of the Certification of Eligibility form available in the individual’s primary language, such as Spanish as provided by the TDA.</a:t>
            </a:r>
            <a:endParaRPr lang="en-US" sz="2400" dirty="0"/>
          </a:p>
          <a:p>
            <a:endParaRPr lang="en-US" dirty="0"/>
          </a:p>
        </p:txBody>
      </p:sp>
    </p:spTree>
    <p:extLst>
      <p:ext uri="{BB962C8B-B14F-4D97-AF65-F5344CB8AC3E}">
        <p14:creationId xmlns:p14="http://schemas.microsoft.com/office/powerpoint/2010/main" val="219519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solidFill>
                  <a:schemeClr val="bg2">
                    <a:lumMod val="25000"/>
                  </a:schemeClr>
                </a:solidFill>
              </a:rPr>
              <a:t>LEP</a:t>
            </a:r>
            <a:r>
              <a:rPr lang="en-US" b="1" dirty="0">
                <a:solidFill>
                  <a:schemeClr val="bg2">
                    <a:lumMod val="25000"/>
                  </a:schemeClr>
                </a:solidFill>
              </a:rPr>
              <a:t> </a:t>
            </a:r>
            <a:r>
              <a:rPr lang="en-US" sz="2800" b="1" dirty="0">
                <a:solidFill>
                  <a:schemeClr val="bg2">
                    <a:lumMod val="25000"/>
                  </a:schemeClr>
                </a:solidFill>
              </a:rPr>
              <a:t>(continued)</a:t>
            </a:r>
          </a:p>
        </p:txBody>
      </p:sp>
      <p:sp>
        <p:nvSpPr>
          <p:cNvPr id="3" name="Content Placeholder 2"/>
          <p:cNvSpPr>
            <a:spLocks noGrp="1"/>
          </p:cNvSpPr>
          <p:nvPr>
            <p:ph idx="1"/>
          </p:nvPr>
        </p:nvSpPr>
        <p:spPr/>
        <p:txBody>
          <a:bodyPr>
            <a:normAutofit/>
          </a:bodyPr>
          <a:lstStyle/>
          <a:p>
            <a:pPr fontAlgn="base"/>
            <a:r>
              <a:rPr lang="en-US" sz="2800" i="1" dirty="0"/>
              <a:t>Factors to consider in addressing LEP:</a:t>
            </a:r>
          </a:p>
          <a:p>
            <a:pPr lvl="0" fontAlgn="base"/>
            <a:r>
              <a:rPr lang="en-US" sz="2800" i="1" dirty="0"/>
              <a:t>Number or proportion of LEP persons served or encountered in the eligible population. </a:t>
            </a:r>
          </a:p>
          <a:p>
            <a:pPr lvl="0" fontAlgn="base"/>
            <a:r>
              <a:rPr lang="en-US" sz="2800" i="1" dirty="0"/>
              <a:t>Frequency with which LEP individuals come in contact with the program.</a:t>
            </a:r>
          </a:p>
          <a:p>
            <a:pPr lvl="0" fontAlgn="base"/>
            <a:r>
              <a:rPr lang="en-US" sz="2800" i="1" dirty="0"/>
              <a:t>Nature and importance of the program, activity, or service provided by the program.</a:t>
            </a:r>
          </a:p>
          <a:p>
            <a:pPr lvl="0" fontAlgn="base"/>
            <a:r>
              <a:rPr lang="en-US" sz="2800" i="1" dirty="0"/>
              <a:t>Resources available to the recipient and costs.</a:t>
            </a:r>
          </a:p>
          <a:p>
            <a:pPr marL="0" indent="0">
              <a:buNone/>
            </a:pPr>
            <a:endParaRPr lang="en-US" dirty="0"/>
          </a:p>
        </p:txBody>
      </p:sp>
    </p:spTree>
    <p:extLst>
      <p:ext uri="{BB962C8B-B14F-4D97-AF65-F5344CB8AC3E}">
        <p14:creationId xmlns:p14="http://schemas.microsoft.com/office/powerpoint/2010/main" val="235511580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2">
                    <a:lumMod val="25000"/>
                  </a:schemeClr>
                </a:solidFill>
                <a:effectLst>
                  <a:outerShdw blurRad="38100" dist="38100" dir="2700000" algn="tl">
                    <a:srgbClr val="000000">
                      <a:alpha val="43137"/>
                    </a:srgbClr>
                  </a:outerShdw>
                </a:effectLst>
              </a:rPr>
              <a:t>Equal Opportunity for Religious Organizations</a:t>
            </a:r>
          </a:p>
        </p:txBody>
      </p:sp>
      <p:sp>
        <p:nvSpPr>
          <p:cNvPr id="3" name="Content Placeholder 2"/>
          <p:cNvSpPr>
            <a:spLocks noGrp="1"/>
          </p:cNvSpPr>
          <p:nvPr>
            <p:ph idx="1"/>
          </p:nvPr>
        </p:nvSpPr>
        <p:spPr/>
        <p:txBody>
          <a:bodyPr>
            <a:normAutofit/>
          </a:bodyPr>
          <a:lstStyle/>
          <a:p>
            <a:pPr fontAlgn="base"/>
            <a:r>
              <a:rPr lang="en-US" sz="2800" i="1" dirty="0"/>
              <a:t>Organization may not:</a:t>
            </a:r>
            <a:endParaRPr lang="en-US" sz="2800" dirty="0"/>
          </a:p>
          <a:p>
            <a:pPr lvl="0" fontAlgn="base"/>
            <a:r>
              <a:rPr lang="en-US" sz="2800" i="1" dirty="0"/>
              <a:t>Discriminate for or against an organization on the basis of religion or religious affiliation</a:t>
            </a:r>
            <a:endParaRPr lang="en-US" sz="2800" dirty="0"/>
          </a:p>
          <a:p>
            <a:pPr lvl="0" fontAlgn="base"/>
            <a:r>
              <a:rPr lang="en-US" sz="2800" i="1" dirty="0"/>
              <a:t>Discriminate against a program beneficiary on basis of religion or religious belief</a:t>
            </a:r>
            <a:endParaRPr lang="en-US" sz="2800" dirty="0"/>
          </a:p>
          <a:p>
            <a:r>
              <a:rPr lang="en-US" sz="2800" i="1" dirty="0"/>
              <a:t>Require joining a religious organization or group, or attending or participating in a religious practice or service as a condition of receiving TEFAP commodities</a:t>
            </a:r>
            <a:r>
              <a:rPr lang="en-US" i="1" dirty="0"/>
              <a:t>.</a:t>
            </a:r>
            <a:endParaRPr lang="en-US" dirty="0"/>
          </a:p>
          <a:p>
            <a:endParaRPr lang="en-US" dirty="0"/>
          </a:p>
        </p:txBody>
      </p:sp>
    </p:spTree>
    <p:extLst>
      <p:ext uri="{BB962C8B-B14F-4D97-AF65-F5344CB8AC3E}">
        <p14:creationId xmlns:p14="http://schemas.microsoft.com/office/powerpoint/2010/main" val="4201594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bg2">
                    <a:lumMod val="25000"/>
                  </a:schemeClr>
                </a:solidFill>
                <a:effectLst>
                  <a:outerShdw blurRad="38100" dist="38100" dir="2700000" algn="tl">
                    <a:srgbClr val="000000">
                      <a:alpha val="43137"/>
                    </a:srgbClr>
                  </a:outerShdw>
                </a:effectLst>
              </a:rPr>
              <a:t>Equal Opportunities for Religious Organizations </a:t>
            </a:r>
            <a:r>
              <a:rPr lang="en-US" sz="3200" b="1" i="1" dirty="0">
                <a:solidFill>
                  <a:schemeClr val="bg2">
                    <a:lumMod val="25000"/>
                  </a:schemeClr>
                </a:solidFill>
                <a:effectLst>
                  <a:outerShdw blurRad="38100" dist="38100" dir="2700000" algn="tl">
                    <a:srgbClr val="000000">
                      <a:alpha val="43137"/>
                    </a:srgbClr>
                  </a:outerShdw>
                </a:effectLst>
              </a:rPr>
              <a:t>(continued)</a:t>
            </a:r>
          </a:p>
        </p:txBody>
      </p:sp>
      <p:sp>
        <p:nvSpPr>
          <p:cNvPr id="3" name="Content Placeholder 2"/>
          <p:cNvSpPr>
            <a:spLocks noGrp="1"/>
          </p:cNvSpPr>
          <p:nvPr>
            <p:ph idx="1"/>
          </p:nvPr>
        </p:nvSpPr>
        <p:spPr/>
        <p:txBody>
          <a:bodyPr>
            <a:normAutofit/>
          </a:bodyPr>
          <a:lstStyle/>
          <a:p>
            <a:pPr lvl="0" fontAlgn="base"/>
            <a:r>
              <a:rPr lang="en-US" sz="2400" i="1" dirty="0"/>
              <a:t>Allows a religious organization that participates in USDA programs to retain its independence and continue to carryout its mission</a:t>
            </a:r>
          </a:p>
          <a:p>
            <a:pPr lvl="0" fontAlgn="base"/>
            <a:r>
              <a:rPr lang="en-US" sz="2400" i="1" dirty="0"/>
              <a:t>USDA funds may not support any inherently religious activities such as worship, religious instruction, or proselytization</a:t>
            </a:r>
          </a:p>
          <a:p>
            <a:pPr lvl="0" fontAlgn="base"/>
            <a:r>
              <a:rPr lang="en-US" sz="2400" i="1" dirty="0"/>
              <a:t>Must be conducted independently of TEFAP distribution</a:t>
            </a:r>
          </a:p>
          <a:p>
            <a:pPr>
              <a:defRPr/>
            </a:pPr>
            <a:r>
              <a:rPr lang="en-US" sz="2400" i="1" dirty="0"/>
              <a:t>Religious activities must be offered separately, in time or location, from the distribution of TEFAP commodities.</a:t>
            </a:r>
          </a:p>
          <a:p>
            <a:pPr>
              <a:defRPr/>
            </a:pPr>
            <a:endParaRPr lang="en-US" sz="2800" dirty="0"/>
          </a:p>
          <a:p>
            <a:pPr marL="0" lvl="0" indent="0" fontAlgn="base">
              <a:buNone/>
            </a:pPr>
            <a:endParaRPr lang="en-US" sz="2800" i="1" dirty="0"/>
          </a:p>
          <a:p>
            <a:endParaRPr lang="en-US" dirty="0"/>
          </a:p>
        </p:txBody>
      </p:sp>
    </p:spTree>
    <p:extLst>
      <p:ext uri="{BB962C8B-B14F-4D97-AF65-F5344CB8AC3E}">
        <p14:creationId xmlns:p14="http://schemas.microsoft.com/office/powerpoint/2010/main" val="337327212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533400" y="457200"/>
            <a:ext cx="8305800" cy="5201424"/>
          </a:xfrm>
          <a:prstGeom prst="rect">
            <a:avLst/>
          </a:prstGeom>
        </p:spPr>
        <p:txBody>
          <a:bodyPr wrap="square">
            <a:spAutoFit/>
          </a:bodyPr>
          <a:lstStyle/>
          <a:p>
            <a:pPr algn="ctr"/>
            <a:r>
              <a:rPr lang="en-US" sz="3600" b="1" dirty="0">
                <a:solidFill>
                  <a:schemeClr val="bg2">
                    <a:lumMod val="25000"/>
                  </a:schemeClr>
                </a:solidFill>
              </a:rPr>
              <a:t>Equal Opportunity for Religious</a:t>
            </a:r>
          </a:p>
          <a:p>
            <a:pPr algn="ctr"/>
            <a:r>
              <a:rPr lang="en-US" sz="3600" b="1" dirty="0">
                <a:solidFill>
                  <a:schemeClr val="bg2">
                    <a:lumMod val="25000"/>
                  </a:schemeClr>
                </a:solidFill>
              </a:rPr>
              <a:t>Organizations (</a:t>
            </a:r>
            <a:r>
              <a:rPr lang="en-US" sz="3600" b="1" dirty="0" err="1">
                <a:solidFill>
                  <a:schemeClr val="bg2">
                    <a:lumMod val="25000"/>
                  </a:schemeClr>
                </a:solidFill>
              </a:rPr>
              <a:t>cont</a:t>
            </a:r>
            <a:r>
              <a:rPr lang="en-US" sz="3600" b="1" dirty="0">
                <a:solidFill>
                  <a:schemeClr val="bg2">
                    <a:lumMod val="25000"/>
                  </a:schemeClr>
                </a:solidFill>
              </a:rPr>
              <a:t>)</a:t>
            </a:r>
          </a:p>
          <a:p>
            <a:pPr algn="ctr"/>
            <a:endParaRPr lang="en-US" sz="3600" b="1" dirty="0">
              <a:solidFill>
                <a:schemeClr val="bg2">
                  <a:lumMod val="25000"/>
                </a:schemeClr>
              </a:solidFill>
            </a:endParaRPr>
          </a:p>
          <a:p>
            <a:pPr marL="285750" indent="-285750">
              <a:buFont typeface="Arial" panose="020B0604020202020204" pitchFamily="34" charset="0"/>
              <a:buChar char="•"/>
            </a:pPr>
            <a:r>
              <a:rPr lang="en-US" sz="2800" i="1" dirty="0"/>
              <a:t>Organization may not engage in any inherently religious activities, such as worship, religious instruction, or proselytization as part of the</a:t>
            </a:r>
          </a:p>
          <a:p>
            <a:r>
              <a:rPr lang="en-US" sz="2800" i="1" dirty="0"/>
              <a:t>    distribution of TEFAP food.</a:t>
            </a:r>
          </a:p>
          <a:p>
            <a:endParaRPr lang="en-US" sz="2800" i="1" dirty="0"/>
          </a:p>
          <a:p>
            <a:pPr marL="285750" indent="-285750">
              <a:buFont typeface="Arial" panose="020B0604020202020204" pitchFamily="34" charset="0"/>
              <a:buChar char="•"/>
            </a:pPr>
            <a:r>
              <a:rPr lang="en-US" sz="2800" i="1" dirty="0"/>
              <a:t>Religious activities must be offered separately, in time or location, from the distribution of TEFAP commodities.</a:t>
            </a:r>
          </a:p>
        </p:txBody>
      </p:sp>
    </p:spTree>
    <p:extLst>
      <p:ext uri="{BB962C8B-B14F-4D97-AF65-F5344CB8AC3E}">
        <p14:creationId xmlns:p14="http://schemas.microsoft.com/office/powerpoint/2010/main" val="190814132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898EEFA3BA70449841C79340097153" ma:contentTypeVersion="3" ma:contentTypeDescription="Create a new document." ma:contentTypeScope="" ma:versionID="35a18ed869c2223d0c2ce4681a105558">
  <xsd:schema xmlns:xsd="http://www.w3.org/2001/XMLSchema" xmlns:xs="http://www.w3.org/2001/XMLSchema" xmlns:p="http://schemas.microsoft.com/office/2006/metadata/properties" xmlns:ns3="67c4b099-8d3a-4a8e-a6ee-25571e0d8a25" targetNamespace="http://schemas.microsoft.com/office/2006/metadata/properties" ma:root="true" ma:fieldsID="f59cae0785c3cc1c46d657c2116fd4cc" ns3:_="">
    <xsd:import namespace="67c4b099-8d3a-4a8e-a6ee-25571e0d8a25"/>
    <xsd:element name="properties">
      <xsd:complexType>
        <xsd:sequence>
          <xsd:element name="documentManagement">
            <xsd:complexType>
              <xsd:all>
                <xsd:element ref="ns3:MediaServiceMetadata" minOccurs="0"/>
                <xsd:element ref="ns3:MediaServiceFastMetadata"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c4b099-8d3a-4a8e-a6ee-25571e0d8a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7c4b099-8d3a-4a8e-a6ee-25571e0d8a25" xsi:nil="true"/>
  </documentManagement>
</p:properties>
</file>

<file path=customXml/itemProps1.xml><?xml version="1.0" encoding="utf-8"?>
<ds:datastoreItem xmlns:ds="http://schemas.openxmlformats.org/officeDocument/2006/customXml" ds:itemID="{5880DF37-FF30-4532-9013-C54D6BA8DF5E}">
  <ds:schemaRefs>
    <ds:schemaRef ds:uri="http://schemas.microsoft.com/sharepoint/v3/contenttype/forms"/>
  </ds:schemaRefs>
</ds:datastoreItem>
</file>

<file path=customXml/itemProps2.xml><?xml version="1.0" encoding="utf-8"?>
<ds:datastoreItem xmlns:ds="http://schemas.openxmlformats.org/officeDocument/2006/customXml" ds:itemID="{F94454D8-09C4-4BE1-98EC-72F5398189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c4b099-8d3a-4a8e-a6ee-25571e0d8a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4A0467-B7B7-4413-8B25-AD1B24287028}">
  <ds:schemaRefs>
    <ds:schemaRef ds:uri="http://www.w3.org/XML/1998/namespace"/>
    <ds:schemaRef ds:uri="http://purl.org/dc/terms/"/>
    <ds:schemaRef ds:uri="http://schemas.openxmlformats.org/package/2006/metadata/core-properties"/>
    <ds:schemaRef ds:uri="http://purl.org/dc/elements/1.1/"/>
    <ds:schemaRef ds:uri="http://purl.org/dc/dcmitype/"/>
    <ds:schemaRef ds:uri="http://schemas.microsoft.com/office/2006/documentManagement/types"/>
    <ds:schemaRef ds:uri="http://schemas.microsoft.com/office/2006/metadata/properties"/>
    <ds:schemaRef ds:uri="67c4b099-8d3a-4a8e-a6ee-25571e0d8a25"/>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1457</TotalTime>
  <Words>1215</Words>
  <Application>Microsoft Office PowerPoint</Application>
  <PresentationFormat>On-screen Show (4:3)</PresentationFormat>
  <Paragraphs>177</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Classes NOT Protected in TEFAP (however, still cannot discriminate)</vt:lpstr>
      <vt:lpstr>Limited English Proficiency (LEP)</vt:lpstr>
      <vt:lpstr>LEP (continued)</vt:lpstr>
      <vt:lpstr>Equal Opportunity for Religious Organizations</vt:lpstr>
      <vt:lpstr>Equal Opportunities for Religious Organizations (continued)</vt:lpstr>
      <vt:lpstr>PowerPoint Presentation</vt:lpstr>
      <vt:lpstr>“And Justice for All” Poster</vt:lpstr>
      <vt:lpstr>Program Availability Notification</vt:lpstr>
      <vt:lpstr>Nondiscrimination Statement</vt:lpstr>
      <vt:lpstr>PowerPoint Presentation</vt:lpstr>
      <vt:lpstr>Complaints &amp; Complaint Processing Procedures</vt:lpstr>
      <vt:lpstr>Recognizing a Civil Rights Discrimination Complaint</vt:lpstr>
      <vt:lpstr>Procedures for Handling a Civil Rights Complaint</vt:lpstr>
      <vt:lpstr>Processing the Civil Rights Complaint</vt:lpstr>
      <vt:lpstr>PowerPoint Presentation</vt:lpstr>
      <vt:lpstr>PowerPoint Presentation</vt:lpstr>
      <vt:lpstr>Remember …. 6 Protected Classes/Bases</vt:lpstr>
      <vt:lpstr>Contact Us! West Texas Food Bank Offices: 432-697-4003     432-580-6333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Feed University</dc:title>
  <dc:creator>Homer  Gutierrez</dc:creator>
  <cp:lastModifiedBy>Craig Stoker</cp:lastModifiedBy>
  <cp:revision>54</cp:revision>
  <cp:lastPrinted>2015-08-06T13:58:29Z</cp:lastPrinted>
  <dcterms:created xsi:type="dcterms:W3CDTF">2014-10-24T01:29:50Z</dcterms:created>
  <dcterms:modified xsi:type="dcterms:W3CDTF">2025-04-28T23:42:54Z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0x01010097898EEFA3BA70449841C79340097153</vt:lpwstr>
  </property>
</Properties>
</file>